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6858000" cy="9906000" type="A4"/>
  <p:notesSz cx="6858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2160">
          <p15:clr>
            <a:srgbClr val="A4A3A4"/>
          </p15:clr>
        </p15:guide>
        <p15:guide id="2" orient="horz"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2616" y="60"/>
      </p:cViewPr>
      <p:guideLst>
        <p:guide pos="2160"/>
        <p:guide orient="horz"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C03318C9-0935-164A-8995-79B75661BED5}" type="datetimeFigureOut">
              <a:rPr lang="fr-FR"/>
              <a:t>13/02/2025</a:t>
            </a:fld>
            <a:endParaRPr lang="fr-FR"/>
          </a:p>
        </p:txBody>
      </p:sp>
      <p:sp>
        <p:nvSpPr>
          <p:cNvPr id="4" name="Espace réservé de l'image des diapositives 3"/>
          <p:cNvSpPr>
            <a:spLocks noGrp="1" noRot="1" noChangeAspect="1"/>
          </p:cNvSpPr>
          <p:nvPr>
            <p:ph type="sldImg" idx="2"/>
          </p:nvPr>
        </p:nvSpPr>
        <p:spPr bwMode="auto">
          <a:xfrm>
            <a:off x="2360613" y="1143000"/>
            <a:ext cx="2136775"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5"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567222B-DB05-2740-BBCD-EE5BFA2EF4A5}" type="slidenum">
              <a:rPr lang="fr-FR"/>
              <a:t>‹N°›</a:t>
            </a:fld>
            <a:endParaRPr lang="fr-F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F567222B-DB05-2740-BBCD-EE5BFA2EF4A5}" type="slidenum">
              <a:rPr lang="fr-F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2B7E787-FC5D-26D6-955F-4AA3E6E9F2EB}" type="slidenum">
              <a:rPr/>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a:xfrm>
            <a:off x="857250" y="1621191"/>
            <a:ext cx="5143500" cy="3448756"/>
          </a:xfrm>
        </p:spPr>
        <p:txBody>
          <a:bodyPr anchor="b"/>
          <a:lstStyle>
            <a:lvl1pPr algn="ctr">
              <a:defRPr sz="3400"/>
            </a:lvl1pPr>
          </a:lstStyle>
          <a:p>
            <a:pPr>
              <a:defRPr/>
            </a:pPr>
            <a:r>
              <a:rPr lang="fr-FR"/>
              <a:t>Modifiez le style du titre</a:t>
            </a:r>
            <a:endParaRPr/>
          </a:p>
        </p:txBody>
      </p:sp>
      <p:sp>
        <p:nvSpPr>
          <p:cNvPr id="3" name="Sous-titre 2"/>
          <p:cNvSpPr>
            <a:spLocks noGrp="1"/>
          </p:cNvSpPr>
          <p:nvPr>
            <p:ph type="subTitle" idx="1"/>
          </p:nvPr>
        </p:nvSpPr>
        <p:spPr bwMode="auto">
          <a:xfrm>
            <a:off x="857250" y="5202944"/>
            <a:ext cx="5143500" cy="2391656"/>
          </a:xfrm>
        </p:spPr>
        <p:txBody>
          <a:bodyPr/>
          <a:lstStyle>
            <a:lvl1pPr marL="0" indent="0" algn="ctr">
              <a:buNone/>
              <a:defRPr sz="1350"/>
            </a:lvl1pPr>
            <a:lvl2pPr marL="257175" indent="0" algn="ctr">
              <a:buNone/>
              <a:defRPr sz="1150"/>
            </a:lvl2pPr>
            <a:lvl3pPr marL="514350" indent="0" algn="ctr">
              <a:buNone/>
              <a:defRPr sz="100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pPr>
              <a:defRPr/>
            </a:pPr>
            <a:r>
              <a:rPr lang="fr-FR"/>
              <a:t>Modifiez le style des sous-titres du masque</a:t>
            </a:r>
            <a:endParaRPr/>
          </a:p>
        </p:txBody>
      </p:sp>
      <p:sp>
        <p:nvSpPr>
          <p:cNvPr id="4" name="Espace réservé de la date 3"/>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texte vertical 2"/>
          <p:cNvSpPr>
            <a:spLocks noGrp="1"/>
          </p:cNvSpPr>
          <p:nvPr>
            <p:ph type="body" orient="vert" idx="1"/>
          </p:nvPr>
        </p:nvSpPr>
        <p:spPr bwMode="auto"/>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2" name="Titre vertical 1"/>
          <p:cNvSpPr>
            <a:spLocks noGrp="1"/>
          </p:cNvSpPr>
          <p:nvPr>
            <p:ph type="title" orient="vert"/>
          </p:nvPr>
        </p:nvSpPr>
        <p:spPr bwMode="auto">
          <a:xfrm>
            <a:off x="4907756" y="527403"/>
            <a:ext cx="1478756" cy="8394877"/>
          </a:xfrm>
        </p:spPr>
        <p:txBody>
          <a:bodyPr vert="eaVert"/>
          <a:lstStyle/>
          <a:p>
            <a:pPr>
              <a:defRPr/>
            </a:pPr>
            <a:r>
              <a:rPr lang="fr-FR"/>
              <a:t>Modifiez le style du titre</a:t>
            </a:r>
            <a:endParaRPr/>
          </a:p>
        </p:txBody>
      </p:sp>
      <p:sp>
        <p:nvSpPr>
          <p:cNvPr id="3" name="Espace réservé du texte vertical 2"/>
          <p:cNvSpPr>
            <a:spLocks noGrp="1"/>
          </p:cNvSpPr>
          <p:nvPr>
            <p:ph type="body" orient="vert" idx="1"/>
          </p:nvPr>
        </p:nvSpPr>
        <p:spPr bwMode="auto">
          <a:xfrm>
            <a:off x="471487" y="527403"/>
            <a:ext cx="4350544" cy="8394877"/>
          </a:xfrm>
        </p:spPr>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467916" y="2469622"/>
            <a:ext cx="5915025" cy="4120620"/>
          </a:xfrm>
        </p:spPr>
        <p:txBody>
          <a:bodyPr anchor="b"/>
          <a:lstStyle>
            <a:lvl1pPr>
              <a:defRPr sz="3400"/>
            </a:lvl1pPr>
          </a:lstStyle>
          <a:p>
            <a:pPr>
              <a:defRPr/>
            </a:pPr>
            <a:r>
              <a:rPr lang="fr-FR"/>
              <a:t>Modifiez le style du titre</a:t>
            </a:r>
            <a:endParaRPr/>
          </a:p>
        </p:txBody>
      </p:sp>
      <p:sp>
        <p:nvSpPr>
          <p:cNvPr id="3" name="Espace réservé du texte 2"/>
          <p:cNvSpPr>
            <a:spLocks noGrp="1"/>
          </p:cNvSpPr>
          <p:nvPr>
            <p:ph type="body" idx="1"/>
          </p:nvPr>
        </p:nvSpPr>
        <p:spPr bwMode="auto">
          <a:xfrm>
            <a:off x="467916" y="6629225"/>
            <a:ext cx="5915025" cy="2166937"/>
          </a:xfrm>
        </p:spPr>
        <p:txBody>
          <a:bodyPr/>
          <a:lstStyle>
            <a:lvl1pPr marL="0" indent="0">
              <a:buNone/>
              <a:defRPr sz="1350">
                <a:solidFill>
                  <a:schemeClr val="tx1">
                    <a:tint val="75000"/>
                  </a:schemeClr>
                </a:solidFill>
              </a:defRPr>
            </a:lvl1pPr>
            <a:lvl2pPr marL="257175" indent="0">
              <a:buNone/>
              <a:defRPr sz="1150">
                <a:solidFill>
                  <a:schemeClr val="tx1">
                    <a:tint val="75000"/>
                  </a:schemeClr>
                </a:solidFill>
              </a:defRPr>
            </a:lvl2pPr>
            <a:lvl3pPr marL="514350" indent="0">
              <a:buNone/>
              <a:defRPr sz="1000">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defRPr/>
            </a:pPr>
            <a:r>
              <a:rPr lang="fr-FR"/>
              <a:t>Cliquez pour modifier les styles du texte du masque</a:t>
            </a:r>
            <a:endParaRPr/>
          </a:p>
        </p:txBody>
      </p:sp>
      <p:sp>
        <p:nvSpPr>
          <p:cNvPr id="4" name="Espace réservé de la date 3"/>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sz="half" idx="1"/>
          </p:nvPr>
        </p:nvSpPr>
        <p:spPr bwMode="auto">
          <a:xfrm>
            <a:off x="471488" y="2637014"/>
            <a:ext cx="2914650" cy="6285266"/>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contenu 3"/>
          <p:cNvSpPr>
            <a:spLocks noGrp="1"/>
          </p:cNvSpPr>
          <p:nvPr>
            <p:ph sz="half" idx="2"/>
          </p:nvPr>
        </p:nvSpPr>
        <p:spPr bwMode="auto">
          <a:xfrm>
            <a:off x="3471863" y="2637014"/>
            <a:ext cx="2914650" cy="6285266"/>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e la date 4"/>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472381" y="527404"/>
            <a:ext cx="5915025" cy="1914702"/>
          </a:xfrm>
        </p:spPr>
        <p:txBody>
          <a:bodyPr/>
          <a:lstStyle/>
          <a:p>
            <a:pPr>
              <a:defRPr/>
            </a:pPr>
            <a:r>
              <a:rPr lang="fr-FR"/>
              <a:t>Modifiez le style du titre</a:t>
            </a:r>
            <a:endParaRPr/>
          </a:p>
        </p:txBody>
      </p:sp>
      <p:sp>
        <p:nvSpPr>
          <p:cNvPr id="3" name="Espace réservé du texte 2"/>
          <p:cNvSpPr>
            <a:spLocks noGrp="1"/>
          </p:cNvSpPr>
          <p:nvPr>
            <p:ph type="body" idx="1"/>
          </p:nvPr>
        </p:nvSpPr>
        <p:spPr bwMode="auto">
          <a:xfrm>
            <a:off x="472381" y="2428347"/>
            <a:ext cx="2901255" cy="1190095"/>
          </a:xfrm>
        </p:spPr>
        <p:txBody>
          <a:bodyPr anchor="b"/>
          <a:lstStyle>
            <a:lvl1pPr marL="0" indent="0">
              <a:buNone/>
              <a:defRPr sz="1350" b="1"/>
            </a:lvl1pPr>
            <a:lvl2pPr marL="257175" indent="0">
              <a:buNone/>
              <a:defRPr sz="115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defRPr/>
            </a:pPr>
            <a:r>
              <a:rPr lang="fr-FR"/>
              <a:t>Cliquez pour modifier les styles du texte du masque</a:t>
            </a:r>
            <a:endParaRPr/>
          </a:p>
        </p:txBody>
      </p:sp>
      <p:sp>
        <p:nvSpPr>
          <p:cNvPr id="4" name="Espace réservé du contenu 3"/>
          <p:cNvSpPr>
            <a:spLocks noGrp="1"/>
          </p:cNvSpPr>
          <p:nvPr>
            <p:ph sz="half" idx="2"/>
          </p:nvPr>
        </p:nvSpPr>
        <p:spPr bwMode="auto">
          <a:xfrm>
            <a:off x="472381" y="3618442"/>
            <a:ext cx="2901255" cy="5322183"/>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u texte 4"/>
          <p:cNvSpPr>
            <a:spLocks noGrp="1"/>
          </p:cNvSpPr>
          <p:nvPr>
            <p:ph type="body" sz="quarter" idx="3"/>
          </p:nvPr>
        </p:nvSpPr>
        <p:spPr bwMode="auto">
          <a:xfrm>
            <a:off x="3471863" y="2428347"/>
            <a:ext cx="2915543" cy="1190095"/>
          </a:xfrm>
        </p:spPr>
        <p:txBody>
          <a:bodyPr anchor="b"/>
          <a:lstStyle>
            <a:lvl1pPr marL="0" indent="0">
              <a:buNone/>
              <a:defRPr sz="1350" b="1"/>
            </a:lvl1pPr>
            <a:lvl2pPr marL="257175" indent="0">
              <a:buNone/>
              <a:defRPr sz="115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defRPr/>
            </a:pPr>
            <a:r>
              <a:rPr lang="fr-FR"/>
              <a:t>Cliquez pour modifier les styles du texte du masque</a:t>
            </a:r>
            <a:endParaRPr/>
          </a:p>
        </p:txBody>
      </p:sp>
      <p:sp>
        <p:nvSpPr>
          <p:cNvPr id="6" name="Espace réservé du contenu 5"/>
          <p:cNvSpPr>
            <a:spLocks noGrp="1"/>
          </p:cNvSpPr>
          <p:nvPr>
            <p:ph sz="quarter" idx="4"/>
          </p:nvPr>
        </p:nvSpPr>
        <p:spPr bwMode="auto">
          <a:xfrm>
            <a:off x="3471863" y="3618442"/>
            <a:ext cx="2915543" cy="5322183"/>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7" name="Espace réservé de la date 6"/>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8" name="Espace réservé du pied de page 7"/>
          <p:cNvSpPr>
            <a:spLocks noGrp="1"/>
          </p:cNvSpPr>
          <p:nvPr>
            <p:ph type="ftr" sz="quarter" idx="11"/>
          </p:nvPr>
        </p:nvSpPr>
        <p:spPr bwMode="auto"/>
        <p:txBody>
          <a:bodyPr/>
          <a:lstStyle/>
          <a:p>
            <a:pPr>
              <a:defRPr/>
            </a:pPr>
            <a:endParaRPr lang="fr-FR"/>
          </a:p>
        </p:txBody>
      </p:sp>
      <p:sp>
        <p:nvSpPr>
          <p:cNvPr id="9" name="Espace réservé du numéro de diapositive 8"/>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e la date 2"/>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4" name="Espace réservé du pied de page 3"/>
          <p:cNvSpPr>
            <a:spLocks noGrp="1"/>
          </p:cNvSpPr>
          <p:nvPr>
            <p:ph type="ftr" sz="quarter" idx="11"/>
          </p:nvPr>
        </p:nvSpPr>
        <p:spPr bwMode="auto"/>
        <p:txBody>
          <a:bodyPr/>
          <a:lstStyle/>
          <a:p>
            <a:pPr>
              <a:defRPr/>
            </a:pPr>
            <a:endParaRPr lang="fr-FR"/>
          </a:p>
        </p:txBody>
      </p:sp>
      <p:sp>
        <p:nvSpPr>
          <p:cNvPr id="5" name="Espace réservé du numéro de diapositive 4"/>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472381" y="660400"/>
            <a:ext cx="2211883" cy="2311399"/>
          </a:xfrm>
        </p:spPr>
        <p:txBody>
          <a:bodyPr anchor="b"/>
          <a:lstStyle>
            <a:lvl1pPr>
              <a:defRPr sz="1800"/>
            </a:lvl1pPr>
          </a:lstStyle>
          <a:p>
            <a:pPr>
              <a:defRPr/>
            </a:pPr>
            <a:r>
              <a:rPr lang="fr-FR"/>
              <a:t>Modifiez le style du titre</a:t>
            </a:r>
            <a:endParaRPr/>
          </a:p>
        </p:txBody>
      </p:sp>
      <p:sp>
        <p:nvSpPr>
          <p:cNvPr id="3" name="Espace réservé du contenu 2"/>
          <p:cNvSpPr>
            <a:spLocks noGrp="1"/>
          </p:cNvSpPr>
          <p:nvPr>
            <p:ph idx="1"/>
          </p:nvPr>
        </p:nvSpPr>
        <p:spPr bwMode="auto">
          <a:xfrm>
            <a:off x="2915543" y="1426281"/>
            <a:ext cx="3471863" cy="7039681"/>
          </a:xfrm>
        </p:spPr>
        <p:txBody>
          <a:bodyPr/>
          <a:lstStyle>
            <a:lvl1pPr>
              <a:defRPr sz="1800"/>
            </a:lvl1pPr>
            <a:lvl2pPr>
              <a:defRPr sz="1600"/>
            </a:lvl2pPr>
            <a:lvl3pPr>
              <a:defRPr sz="1350"/>
            </a:lvl3pPr>
            <a:lvl4pPr>
              <a:defRPr sz="1150"/>
            </a:lvl4pPr>
            <a:lvl5pPr>
              <a:defRPr sz="1150"/>
            </a:lvl5pPr>
            <a:lvl6pPr>
              <a:defRPr sz="1150"/>
            </a:lvl6pPr>
            <a:lvl7pPr>
              <a:defRPr sz="1150"/>
            </a:lvl7pPr>
            <a:lvl8pPr>
              <a:defRPr sz="1150"/>
            </a:lvl8pPr>
            <a:lvl9pPr>
              <a:defRPr sz="1150"/>
            </a:lvl9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texte 3"/>
          <p:cNvSpPr>
            <a:spLocks noGrp="1"/>
          </p:cNvSpPr>
          <p:nvPr>
            <p:ph type="body" sz="half" idx="2"/>
          </p:nvPr>
        </p:nvSpPr>
        <p:spPr bwMode="auto">
          <a:xfrm>
            <a:off x="472381" y="2971800"/>
            <a:ext cx="2211883" cy="5505626"/>
          </a:xfrm>
        </p:spPr>
        <p:txBody>
          <a:bodyPr/>
          <a:lstStyle>
            <a:lvl1pPr marL="0" indent="0">
              <a:buNone/>
              <a:defRPr sz="900"/>
            </a:lvl1pPr>
            <a:lvl2pPr marL="257175" indent="0">
              <a:buNone/>
              <a:defRPr sz="800"/>
            </a:lvl2pPr>
            <a:lvl3pPr marL="514350" indent="0">
              <a:buNone/>
              <a:defRPr sz="700"/>
            </a:lvl3pPr>
            <a:lvl4pPr marL="771525" indent="0">
              <a:buNone/>
              <a:defRPr sz="550"/>
            </a:lvl4pPr>
            <a:lvl5pPr marL="1028700" indent="0">
              <a:buNone/>
              <a:defRPr sz="550"/>
            </a:lvl5pPr>
            <a:lvl6pPr marL="1285875" indent="0">
              <a:buNone/>
              <a:defRPr sz="550"/>
            </a:lvl6pPr>
            <a:lvl7pPr marL="1543050" indent="0">
              <a:buNone/>
              <a:defRPr sz="550"/>
            </a:lvl7pPr>
            <a:lvl8pPr marL="1800225" indent="0">
              <a:buNone/>
              <a:defRPr sz="550"/>
            </a:lvl8pPr>
            <a:lvl9pPr marL="2057400" indent="0">
              <a:buNone/>
              <a:defRPr sz="55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472381" y="660400"/>
            <a:ext cx="2211883" cy="2311399"/>
          </a:xfrm>
        </p:spPr>
        <p:txBody>
          <a:bodyPr anchor="b"/>
          <a:lstStyle>
            <a:lvl1pPr>
              <a:defRPr sz="1800"/>
            </a:lvl1pPr>
          </a:lstStyle>
          <a:p>
            <a:pPr>
              <a:defRPr/>
            </a:pPr>
            <a:r>
              <a:rPr lang="fr-FR"/>
              <a:t>Modifiez le style du titre</a:t>
            </a:r>
            <a:endParaRPr/>
          </a:p>
        </p:txBody>
      </p:sp>
      <p:sp>
        <p:nvSpPr>
          <p:cNvPr id="3" name="Espace réservé pour une image  2"/>
          <p:cNvSpPr>
            <a:spLocks noGrp="1"/>
          </p:cNvSpPr>
          <p:nvPr>
            <p:ph type="pic" idx="1"/>
          </p:nvPr>
        </p:nvSpPr>
        <p:spPr bwMode="auto">
          <a:xfrm>
            <a:off x="2915543" y="1426281"/>
            <a:ext cx="3471863" cy="7039681"/>
          </a:xfrm>
        </p:spPr>
        <p:txBody>
          <a:bodyPr/>
          <a:lstStyle>
            <a:lvl1pPr marL="0" indent="0">
              <a:buNone/>
              <a:defRPr sz="1800"/>
            </a:lvl1pPr>
            <a:lvl2pPr marL="257175" indent="0">
              <a:buNone/>
              <a:defRPr sz="1600"/>
            </a:lvl2pPr>
            <a:lvl3pPr marL="514350" indent="0">
              <a:buNone/>
              <a:defRPr sz="1350"/>
            </a:lvl3pPr>
            <a:lvl4pPr marL="771525" indent="0">
              <a:buNone/>
              <a:defRPr sz="1150"/>
            </a:lvl4pPr>
            <a:lvl5pPr marL="1028700" indent="0">
              <a:buNone/>
              <a:defRPr sz="1150"/>
            </a:lvl5pPr>
            <a:lvl6pPr marL="1285875" indent="0">
              <a:buNone/>
              <a:defRPr sz="1150"/>
            </a:lvl6pPr>
            <a:lvl7pPr marL="1543050" indent="0">
              <a:buNone/>
              <a:defRPr sz="1150"/>
            </a:lvl7pPr>
            <a:lvl8pPr marL="1800225" indent="0">
              <a:buNone/>
              <a:defRPr sz="1150"/>
            </a:lvl8pPr>
            <a:lvl9pPr marL="2057400" indent="0">
              <a:buNone/>
              <a:defRPr sz="1150"/>
            </a:lvl9pPr>
          </a:lstStyle>
          <a:p>
            <a:pPr>
              <a:defRPr/>
            </a:pPr>
            <a:endParaRPr lang="fr-FR"/>
          </a:p>
        </p:txBody>
      </p:sp>
      <p:sp>
        <p:nvSpPr>
          <p:cNvPr id="4" name="Espace réservé du texte 3"/>
          <p:cNvSpPr>
            <a:spLocks noGrp="1"/>
          </p:cNvSpPr>
          <p:nvPr>
            <p:ph type="body" sz="half" idx="2"/>
          </p:nvPr>
        </p:nvSpPr>
        <p:spPr bwMode="auto">
          <a:xfrm>
            <a:off x="472381" y="2971800"/>
            <a:ext cx="2211883" cy="5505626"/>
          </a:xfrm>
        </p:spPr>
        <p:txBody>
          <a:bodyPr/>
          <a:lstStyle>
            <a:lvl1pPr marL="0" indent="0">
              <a:buNone/>
              <a:defRPr sz="900"/>
            </a:lvl1pPr>
            <a:lvl2pPr marL="257175" indent="0">
              <a:buNone/>
              <a:defRPr sz="800"/>
            </a:lvl2pPr>
            <a:lvl3pPr marL="514350" indent="0">
              <a:buNone/>
              <a:defRPr sz="700"/>
            </a:lvl3pPr>
            <a:lvl4pPr marL="771525" indent="0">
              <a:buNone/>
              <a:defRPr sz="550"/>
            </a:lvl4pPr>
            <a:lvl5pPr marL="1028700" indent="0">
              <a:buNone/>
              <a:defRPr sz="550"/>
            </a:lvl5pPr>
            <a:lvl6pPr marL="1285875" indent="0">
              <a:buNone/>
              <a:defRPr sz="550"/>
            </a:lvl6pPr>
            <a:lvl7pPr marL="1543050" indent="0">
              <a:buNone/>
              <a:defRPr sz="550"/>
            </a:lvl7pPr>
            <a:lvl8pPr marL="1800225" indent="0">
              <a:buNone/>
              <a:defRPr sz="550"/>
            </a:lvl8pPr>
            <a:lvl9pPr marL="2057400" indent="0">
              <a:buNone/>
              <a:defRPr sz="55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CA0F0F24-6DA9-A14D-BC4D-3D56E977AA82}" type="datetimeFigureOut">
              <a:rPr lang="fr-FR"/>
              <a:t>13/02/2025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90AFC861-BB45-D449-9A9D-8C8C25F3123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auto">
          <a:xfrm>
            <a:off x="471488" y="527404"/>
            <a:ext cx="5915025" cy="1914702"/>
          </a:xfrm>
          <a:prstGeom prst="rect">
            <a:avLst/>
          </a:prstGeom>
        </p:spPr>
        <p:txBody>
          <a:bodyPr vert="horz" lIns="91440" tIns="45720" rIns="91440" bIns="45720" rtlCol="0" anchor="ctr">
            <a:normAutofit/>
          </a:bodyPr>
          <a:lstStyle/>
          <a:p>
            <a:pPr>
              <a:defRPr/>
            </a:pPr>
            <a:r>
              <a:rPr lang="fr-FR"/>
              <a:t>Modifiez le style du titre</a:t>
            </a:r>
            <a:endParaRPr/>
          </a:p>
        </p:txBody>
      </p:sp>
      <p:sp>
        <p:nvSpPr>
          <p:cNvPr id="3" name="Espace réservé du texte 2"/>
          <p:cNvSpPr>
            <a:spLocks noGrp="1"/>
          </p:cNvSpPr>
          <p:nvPr>
            <p:ph type="body" idx="1"/>
          </p:nvPr>
        </p:nvSpPr>
        <p:spPr bwMode="auto">
          <a:xfrm>
            <a:off x="471488" y="2637014"/>
            <a:ext cx="5915025" cy="6285266"/>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2"/>
          </p:nvPr>
        </p:nvSpPr>
        <p:spPr bwMode="auto">
          <a:xfrm>
            <a:off x="471488" y="9181395"/>
            <a:ext cx="1543050" cy="527403"/>
          </a:xfrm>
          <a:prstGeom prst="rect">
            <a:avLst/>
          </a:prstGeom>
        </p:spPr>
        <p:txBody>
          <a:bodyPr vert="horz" lIns="91440" tIns="45720" rIns="91440" bIns="45720" rtlCol="0" anchor="ctr"/>
          <a:lstStyle>
            <a:lvl1pPr algn="l">
              <a:defRPr sz="700">
                <a:solidFill>
                  <a:schemeClr val="tx1">
                    <a:tint val="75000"/>
                  </a:schemeClr>
                </a:solidFill>
              </a:defRPr>
            </a:lvl1pPr>
          </a:lstStyle>
          <a:p>
            <a:pPr>
              <a:defRPr/>
            </a:pPr>
            <a:fld id="{CA0F0F24-6DA9-A14D-BC4D-3D56E977AA82}" type="datetimeFigureOut">
              <a:rPr lang="fr-FR"/>
              <a:t>13/02/2025</a:t>
            </a:fld>
            <a:endParaRPr lang="fr-FR"/>
          </a:p>
        </p:txBody>
      </p:sp>
      <p:sp>
        <p:nvSpPr>
          <p:cNvPr id="5" name="Espace réservé du pied de page 4"/>
          <p:cNvSpPr>
            <a:spLocks noGrp="1"/>
          </p:cNvSpPr>
          <p:nvPr>
            <p:ph type="ftr" sz="quarter" idx="3"/>
          </p:nvPr>
        </p:nvSpPr>
        <p:spPr bwMode="auto">
          <a:xfrm>
            <a:off x="2271713" y="9181395"/>
            <a:ext cx="2314575" cy="527403"/>
          </a:xfrm>
          <a:prstGeom prst="rect">
            <a:avLst/>
          </a:prstGeom>
        </p:spPr>
        <p:txBody>
          <a:bodyPr vert="horz" lIns="91440" tIns="45720" rIns="91440" bIns="45720" rtlCol="0" anchor="ctr"/>
          <a:lstStyle>
            <a:lvl1pPr algn="ctr">
              <a:defRPr sz="7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bwMode="auto">
          <a:xfrm>
            <a:off x="4843463" y="9181395"/>
            <a:ext cx="1543050" cy="527403"/>
          </a:xfrm>
          <a:prstGeom prst="rect">
            <a:avLst/>
          </a:prstGeom>
        </p:spPr>
        <p:txBody>
          <a:bodyPr vert="horz" lIns="91440" tIns="45720" rIns="91440" bIns="45720" rtlCol="0" anchor="ctr"/>
          <a:lstStyle>
            <a:lvl1pPr algn="r">
              <a:defRPr sz="700">
                <a:solidFill>
                  <a:schemeClr val="tx1">
                    <a:tint val="75000"/>
                  </a:schemeClr>
                </a:solidFill>
              </a:defRPr>
            </a:lvl1pPr>
          </a:lstStyle>
          <a:p>
            <a:pPr>
              <a:defRPr/>
            </a:pPr>
            <a:fld id="{90AFC861-BB45-D449-9A9D-8C8C25F31231}" type="slidenum">
              <a:rPr lang="fr-F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a:lnSpc>
          <a:spcPct val="90000"/>
        </a:lnSpc>
        <a:spcBef>
          <a:spcPts val="0"/>
        </a:spcBef>
        <a:buNone/>
        <a:defRPr sz="2500">
          <a:solidFill>
            <a:schemeClr val="tx1"/>
          </a:solidFill>
          <a:latin typeface="+mj-lt"/>
          <a:ea typeface="+mj-ea"/>
          <a:cs typeface="+mj-cs"/>
        </a:defRPr>
      </a:lvl1pPr>
    </p:titleStyle>
    <p:bodyStyle>
      <a:lvl1pPr marL="128587" indent="-128587" algn="l" defTabSz="514350">
        <a:lnSpc>
          <a:spcPct val="90000"/>
        </a:lnSpc>
        <a:spcBef>
          <a:spcPts val="563"/>
        </a:spcBef>
        <a:buFont typeface="Arial"/>
        <a:buChar char="•"/>
        <a:defRPr sz="1600">
          <a:solidFill>
            <a:schemeClr val="tx1"/>
          </a:solidFill>
          <a:latin typeface="+mn-lt"/>
          <a:ea typeface="+mn-ea"/>
          <a:cs typeface="+mn-cs"/>
        </a:defRPr>
      </a:lvl1pPr>
      <a:lvl2pPr marL="385762" indent="-128587" algn="l" defTabSz="514350">
        <a:lnSpc>
          <a:spcPct val="90000"/>
        </a:lnSpc>
        <a:spcBef>
          <a:spcPts val="281"/>
        </a:spcBef>
        <a:buFont typeface="Arial"/>
        <a:buChar char="•"/>
        <a:defRPr sz="1350">
          <a:solidFill>
            <a:schemeClr val="tx1"/>
          </a:solidFill>
          <a:latin typeface="+mn-lt"/>
          <a:ea typeface="+mn-ea"/>
          <a:cs typeface="+mn-cs"/>
        </a:defRPr>
      </a:lvl2pPr>
      <a:lvl3pPr marL="642938" indent="-128587" algn="l" defTabSz="514350">
        <a:lnSpc>
          <a:spcPct val="90000"/>
        </a:lnSpc>
        <a:spcBef>
          <a:spcPts val="281"/>
        </a:spcBef>
        <a:buFont typeface="Arial"/>
        <a:buChar char="•"/>
        <a:defRPr sz="1150">
          <a:solidFill>
            <a:schemeClr val="tx1"/>
          </a:solidFill>
          <a:latin typeface="+mn-lt"/>
          <a:ea typeface="+mn-ea"/>
          <a:cs typeface="+mn-cs"/>
        </a:defRPr>
      </a:lvl3pPr>
      <a:lvl4pPr marL="900113" indent="-128587" algn="l" defTabSz="514350">
        <a:lnSpc>
          <a:spcPct val="90000"/>
        </a:lnSpc>
        <a:spcBef>
          <a:spcPts val="281"/>
        </a:spcBef>
        <a:buFont typeface="Arial"/>
        <a:buChar char="•"/>
        <a:defRPr sz="1000">
          <a:solidFill>
            <a:schemeClr val="tx1"/>
          </a:solidFill>
          <a:latin typeface="+mn-lt"/>
          <a:ea typeface="+mn-ea"/>
          <a:cs typeface="+mn-cs"/>
        </a:defRPr>
      </a:lvl4pPr>
      <a:lvl5pPr marL="1157288" indent="-128587" algn="l" defTabSz="514350">
        <a:lnSpc>
          <a:spcPct val="90000"/>
        </a:lnSpc>
        <a:spcBef>
          <a:spcPts val="281"/>
        </a:spcBef>
        <a:buFont typeface="Arial"/>
        <a:buChar char="•"/>
        <a:defRPr sz="1000">
          <a:solidFill>
            <a:schemeClr val="tx1"/>
          </a:solidFill>
          <a:latin typeface="+mn-lt"/>
          <a:ea typeface="+mn-ea"/>
          <a:cs typeface="+mn-cs"/>
        </a:defRPr>
      </a:lvl5pPr>
      <a:lvl6pPr marL="1414462" indent="-128587" algn="l" defTabSz="514350">
        <a:lnSpc>
          <a:spcPct val="90000"/>
        </a:lnSpc>
        <a:spcBef>
          <a:spcPts val="281"/>
        </a:spcBef>
        <a:buFont typeface="Arial"/>
        <a:buChar char="•"/>
        <a:defRPr sz="1000">
          <a:solidFill>
            <a:schemeClr val="tx1"/>
          </a:solidFill>
          <a:latin typeface="+mn-lt"/>
          <a:ea typeface="+mn-ea"/>
          <a:cs typeface="+mn-cs"/>
        </a:defRPr>
      </a:lvl6pPr>
      <a:lvl7pPr marL="1671638" indent="-128587" algn="l" defTabSz="514350">
        <a:lnSpc>
          <a:spcPct val="90000"/>
        </a:lnSpc>
        <a:spcBef>
          <a:spcPts val="281"/>
        </a:spcBef>
        <a:buFont typeface="Arial"/>
        <a:buChar char="•"/>
        <a:defRPr sz="1000">
          <a:solidFill>
            <a:schemeClr val="tx1"/>
          </a:solidFill>
          <a:latin typeface="+mn-lt"/>
          <a:ea typeface="+mn-ea"/>
          <a:cs typeface="+mn-cs"/>
        </a:defRPr>
      </a:lvl7pPr>
      <a:lvl8pPr marL="1928813" indent="-128587" algn="l" defTabSz="514350">
        <a:lnSpc>
          <a:spcPct val="90000"/>
        </a:lnSpc>
        <a:spcBef>
          <a:spcPts val="281"/>
        </a:spcBef>
        <a:buFont typeface="Arial"/>
        <a:buChar char="•"/>
        <a:defRPr sz="1000">
          <a:solidFill>
            <a:schemeClr val="tx1"/>
          </a:solidFill>
          <a:latin typeface="+mn-lt"/>
          <a:ea typeface="+mn-ea"/>
          <a:cs typeface="+mn-cs"/>
        </a:defRPr>
      </a:lvl8pPr>
      <a:lvl9pPr marL="2185988" indent="-128587" algn="l" defTabSz="514350">
        <a:lnSpc>
          <a:spcPct val="90000"/>
        </a:lnSpc>
        <a:spcBef>
          <a:spcPts val="281"/>
        </a:spcBef>
        <a:buFont typeface="Arial"/>
        <a:buChar char="•"/>
        <a:defRPr sz="1000">
          <a:solidFill>
            <a:schemeClr val="tx1"/>
          </a:solidFill>
          <a:latin typeface="+mn-lt"/>
          <a:ea typeface="+mn-ea"/>
          <a:cs typeface="+mn-cs"/>
        </a:defRPr>
      </a:lvl9pPr>
    </p:bodyStyle>
    <p:otherStyle>
      <a:defPPr>
        <a:defRPr lang="fr-FR"/>
      </a:defPPr>
      <a:lvl1pPr marL="0" algn="l" defTabSz="514350">
        <a:defRPr sz="1000">
          <a:solidFill>
            <a:schemeClr val="tx1"/>
          </a:solidFill>
          <a:latin typeface="+mn-lt"/>
          <a:ea typeface="+mn-ea"/>
          <a:cs typeface="+mn-cs"/>
        </a:defRPr>
      </a:lvl1pPr>
      <a:lvl2pPr marL="257175" algn="l" defTabSz="514350">
        <a:defRPr sz="1000">
          <a:solidFill>
            <a:schemeClr val="tx1"/>
          </a:solidFill>
          <a:latin typeface="+mn-lt"/>
          <a:ea typeface="+mn-ea"/>
          <a:cs typeface="+mn-cs"/>
        </a:defRPr>
      </a:lvl2pPr>
      <a:lvl3pPr marL="514350" algn="l" defTabSz="514350">
        <a:defRPr sz="1000">
          <a:solidFill>
            <a:schemeClr val="tx1"/>
          </a:solidFill>
          <a:latin typeface="+mn-lt"/>
          <a:ea typeface="+mn-ea"/>
          <a:cs typeface="+mn-cs"/>
        </a:defRPr>
      </a:lvl3pPr>
      <a:lvl4pPr marL="771525" algn="l" defTabSz="514350">
        <a:defRPr sz="1000">
          <a:solidFill>
            <a:schemeClr val="tx1"/>
          </a:solidFill>
          <a:latin typeface="+mn-lt"/>
          <a:ea typeface="+mn-ea"/>
          <a:cs typeface="+mn-cs"/>
        </a:defRPr>
      </a:lvl4pPr>
      <a:lvl5pPr marL="1028700" algn="l" defTabSz="514350">
        <a:defRPr sz="1000">
          <a:solidFill>
            <a:schemeClr val="tx1"/>
          </a:solidFill>
          <a:latin typeface="+mn-lt"/>
          <a:ea typeface="+mn-ea"/>
          <a:cs typeface="+mn-cs"/>
        </a:defRPr>
      </a:lvl5pPr>
      <a:lvl6pPr marL="1285875" algn="l" defTabSz="514350">
        <a:defRPr sz="1000">
          <a:solidFill>
            <a:schemeClr val="tx1"/>
          </a:solidFill>
          <a:latin typeface="+mn-lt"/>
          <a:ea typeface="+mn-ea"/>
          <a:cs typeface="+mn-cs"/>
        </a:defRPr>
      </a:lvl6pPr>
      <a:lvl7pPr marL="1543050" algn="l" defTabSz="514350">
        <a:defRPr sz="1000">
          <a:solidFill>
            <a:schemeClr val="tx1"/>
          </a:solidFill>
          <a:latin typeface="+mn-lt"/>
          <a:ea typeface="+mn-ea"/>
          <a:cs typeface="+mn-cs"/>
        </a:defRPr>
      </a:lvl7pPr>
      <a:lvl8pPr marL="1800225" algn="l" defTabSz="514350">
        <a:defRPr sz="1000">
          <a:solidFill>
            <a:schemeClr val="tx1"/>
          </a:solidFill>
          <a:latin typeface="+mn-lt"/>
          <a:ea typeface="+mn-ea"/>
          <a:cs typeface="+mn-cs"/>
        </a:defRPr>
      </a:lvl8pPr>
      <a:lvl9pPr marL="2057400" algn="l" defTabSz="514350">
        <a:defRPr sz="10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media2.svg"/><Relationship Id="rId5" Type="http://schemas.openxmlformats.org/officeDocument/2006/relationships/image" Target="../media/image2.png"/><Relationship Id="rId4" Type="http://schemas.openxmlformats.org/officeDocument/2006/relationships/image" Target="../media/media1.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media3.sv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media5.svg"/><Relationship Id="rId5" Type="http://schemas.openxmlformats.org/officeDocument/2006/relationships/image" Target="../media/image7.png"/><Relationship Id="rId4" Type="http://schemas.openxmlformats.org/officeDocument/2006/relationships/image" Target="../media/media4.sv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png"/><Relationship Id="rId7" Type="http://schemas.openxmlformats.org/officeDocument/2006/relationships/image" Target="../media/media7.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media6.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media8.sv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media9.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4" name="Groupe 3"/>
          <p:cNvGrpSpPr/>
          <p:nvPr/>
        </p:nvGrpSpPr>
        <p:grpSpPr bwMode="auto">
          <a:xfrm>
            <a:off x="2285999" y="3067953"/>
            <a:ext cx="4342564" cy="2785378"/>
            <a:chOff x="2285999" y="3067953"/>
            <a:chExt cx="4342564" cy="2785378"/>
          </a:xfrm>
        </p:grpSpPr>
        <p:sp>
          <p:nvSpPr>
            <p:cNvPr id="17" name="ZoneTexte 16"/>
            <p:cNvSpPr txBox="1"/>
            <p:nvPr/>
          </p:nvSpPr>
          <p:spPr bwMode="auto">
            <a:xfrm>
              <a:off x="2285999" y="3067953"/>
              <a:ext cx="4342564" cy="2785378"/>
            </a:xfrm>
            <a:custGeom>
              <a:avLst/>
              <a:gdLst>
                <a:gd name="connsiteX0" fmla="*/ 0 w 4342564"/>
                <a:gd name="connsiteY0" fmla="*/ 0 h 2785378"/>
                <a:gd name="connsiteX1" fmla="*/ 4342564 w 4342564"/>
                <a:gd name="connsiteY1" fmla="*/ 0 h 2785378"/>
                <a:gd name="connsiteX2" fmla="*/ 4342564 w 4342564"/>
                <a:gd name="connsiteY2" fmla="*/ 2785378 h 2785378"/>
                <a:gd name="connsiteX3" fmla="*/ 0 w 4342564"/>
                <a:gd name="connsiteY3" fmla="*/ 2785378 h 2785378"/>
                <a:gd name="connsiteX4" fmla="*/ 0 w 4342564"/>
                <a:gd name="connsiteY4" fmla="*/ 0 h 2785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2564" h="2785378" extrusionOk="0">
                  <a:moveTo>
                    <a:pt x="0" y="0"/>
                  </a:moveTo>
                  <a:cubicBezTo>
                    <a:pt x="1859903" y="118645"/>
                    <a:pt x="2830832" y="116012"/>
                    <a:pt x="4342564" y="0"/>
                  </a:cubicBezTo>
                  <a:cubicBezTo>
                    <a:pt x="4209682" y="985830"/>
                    <a:pt x="4427515" y="2411114"/>
                    <a:pt x="4342564" y="2785378"/>
                  </a:cubicBezTo>
                  <a:cubicBezTo>
                    <a:pt x="2973957" y="2919978"/>
                    <a:pt x="1360837" y="2628182"/>
                    <a:pt x="0" y="2785378"/>
                  </a:cubicBezTo>
                  <a:cubicBezTo>
                    <a:pt x="-20187" y="1851873"/>
                    <a:pt x="-152480" y="617668"/>
                    <a:pt x="0" y="0"/>
                  </a:cubicBezTo>
                  <a:close/>
                </a:path>
              </a:pathLst>
            </a:custGeom>
            <a:noFill/>
            <a:ln cap="sq">
              <a:solidFill>
                <a:srgbClr val="FF6417"/>
              </a:solidFill>
            </a:ln>
          </p:spPr>
          <p:txBody>
            <a:bodyPr wrap="square">
              <a:spAutoFit/>
            </a:bodyPr>
            <a:lstStyle/>
            <a:p>
              <a:pPr indent="857250">
                <a:defRPr/>
              </a:pPr>
              <a:endParaRPr lang="fr-FR" sz="1100" b="1">
                <a:solidFill>
                  <a:srgbClr val="3191CF"/>
                </a:solidFill>
                <a:latin typeface="Century Gothic"/>
              </a:endParaRPr>
            </a:p>
            <a:p>
              <a:pPr indent="857250">
                <a:defRPr/>
              </a:pPr>
              <a:r>
                <a:rPr lang="fr-FR" sz="1600" b="1">
                  <a:solidFill>
                    <a:srgbClr val="3191CF"/>
                  </a:solidFill>
                  <a:latin typeface="Century Gothic"/>
                </a:rPr>
                <a:t>Accroche, de quoi s’agit-il ?</a:t>
              </a:r>
              <a:endParaRPr/>
            </a:p>
            <a:p>
              <a:pPr indent="15875" algn="just">
                <a:defRPr/>
              </a:pPr>
              <a:endParaRPr lang="fr-FR" sz="1000" i="1">
                <a:solidFill>
                  <a:srgbClr val="314F9E"/>
                </a:solidFill>
                <a:latin typeface="Century Gothic"/>
              </a:endParaRPr>
            </a:p>
            <a:p>
              <a:pPr indent="15875" algn="just">
                <a:defRPr/>
              </a:pPr>
              <a:r>
                <a:rPr lang="fr-FR" sz="1000" i="1">
                  <a:solidFill>
                    <a:srgbClr val="314F9E"/>
                  </a:solidFill>
                  <a:latin typeface="Century Gothic"/>
                </a:rPr>
                <a:t>1 phrase : nature de l’erreur, circonstance immédiate, danger associé</a:t>
              </a:r>
              <a:endParaRPr/>
            </a:p>
            <a:p>
              <a:pPr indent="15875" algn="just">
                <a:defRPr/>
              </a:pPr>
              <a:r>
                <a:rPr lang="fr-FR" sz="1000" b="1" i="1">
                  <a:solidFill>
                    <a:srgbClr val="314F9E"/>
                  </a:solidFill>
                  <a:latin typeface="Century Gothic"/>
                </a:rPr>
                <a:t>L'EIGS est... chez un(e) patiente(e) âgé(e) de... survenu dans le service... spécialité... et a eu pour conséquence... </a:t>
              </a:r>
              <a:r>
                <a:rPr lang="fr-FR" sz="1200" b="1">
                  <a:solidFill>
                    <a:srgbClr val="3191CF"/>
                  </a:solidFill>
                  <a:latin typeface="Century Gothic"/>
                </a:rPr>
                <a:t> </a:t>
              </a:r>
              <a:endParaRPr lang="fr-FR" sz="1200" b="1">
                <a:solidFill>
                  <a:srgbClr val="314F9E"/>
                </a:solidFill>
                <a:latin typeface="Century Gothic"/>
              </a:endParaRPr>
            </a:p>
            <a:p>
              <a:pPr algn="just">
                <a:defRPr/>
              </a:pPr>
              <a:endParaRPr lang="fr-FR" sz="1200" b="1">
                <a:solidFill>
                  <a:srgbClr val="314F9E"/>
                </a:solidFill>
                <a:latin typeface="Century Gothic"/>
              </a:endParaRPr>
            </a:p>
            <a:p>
              <a:pPr algn="just">
                <a:defRPr/>
              </a:pPr>
              <a:endParaRPr lang="fr-FR" sz="1200" b="1">
                <a:solidFill>
                  <a:srgbClr val="314F9E"/>
                </a:solidFill>
                <a:latin typeface="Century Gothic"/>
              </a:endParaRPr>
            </a:p>
            <a:p>
              <a:pPr algn="just">
                <a:defRPr/>
              </a:pPr>
              <a:endParaRPr lang="fr-FR" sz="1200" b="1">
                <a:solidFill>
                  <a:srgbClr val="314F9E"/>
                </a:solidFill>
                <a:latin typeface="Century Gothic"/>
              </a:endParaRPr>
            </a:p>
            <a:p>
              <a:pPr algn="just">
                <a:defRPr/>
              </a:pPr>
              <a:endParaRPr lang="fr-FR" sz="1200" b="1">
                <a:solidFill>
                  <a:srgbClr val="314F9E"/>
                </a:solidFill>
                <a:latin typeface="Century Gothic"/>
              </a:endParaRPr>
            </a:p>
            <a:p>
              <a:pPr algn="just">
                <a:defRPr/>
              </a:pPr>
              <a:r>
                <a:rPr lang="fr-FR" sz="1200">
                  <a:solidFill>
                    <a:srgbClr val="FF6417"/>
                  </a:solidFill>
                  <a:latin typeface="Century Gothic"/>
                </a:rPr>
                <a:t>Impact patient : </a:t>
              </a:r>
              <a:endParaRPr/>
            </a:p>
            <a:p>
              <a:pPr algn="just">
                <a:defRPr/>
              </a:pPr>
              <a:endParaRPr lang="fr-FR" sz="1200">
                <a:solidFill>
                  <a:srgbClr val="314F9E"/>
                </a:solidFill>
                <a:latin typeface="Century Gothic"/>
              </a:endParaRPr>
            </a:p>
            <a:p>
              <a:pPr algn="just">
                <a:defRPr/>
              </a:pPr>
              <a:endParaRPr lang="fr-FR" sz="1200">
                <a:solidFill>
                  <a:srgbClr val="FF6417"/>
                </a:solidFill>
                <a:latin typeface="Century Gothic"/>
              </a:endParaRPr>
            </a:p>
            <a:p>
              <a:pPr algn="just">
                <a:defRPr/>
              </a:pPr>
              <a:endParaRPr lang="fr-FR" sz="1200">
                <a:solidFill>
                  <a:srgbClr val="FF6417"/>
                </a:solidFill>
                <a:latin typeface="Century Gothic"/>
              </a:endParaRPr>
            </a:p>
          </p:txBody>
        </p:sp>
        <p:pic>
          <p:nvPicPr>
            <p:cNvPr id="21" name="Graphique 20" descr="Impatient contour"/>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2387435" y="3100035"/>
              <a:ext cx="598654" cy="578242"/>
            </a:xfrm>
            <a:prstGeom prst="rect">
              <a:avLst/>
            </a:prstGeom>
          </p:spPr>
        </p:pic>
      </p:grpSp>
      <p:sp>
        <p:nvSpPr>
          <p:cNvPr id="3" name="Rectangle 2"/>
          <p:cNvSpPr/>
          <p:nvPr/>
        </p:nvSpPr>
        <p:spPr bwMode="auto">
          <a:xfrm>
            <a:off x="0" y="0"/>
            <a:ext cx="2057284"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5" name="ZoneTexte 4"/>
          <p:cNvSpPr txBox="1"/>
          <p:nvPr/>
        </p:nvSpPr>
        <p:spPr bwMode="auto">
          <a:xfrm>
            <a:off x="2215594" y="757010"/>
            <a:ext cx="4425668" cy="2431435"/>
          </a:xfrm>
          <a:prstGeom prst="rect">
            <a:avLst/>
          </a:prstGeom>
          <a:noFill/>
        </p:spPr>
        <p:txBody>
          <a:bodyPr wrap="square" rtlCol="0">
            <a:spAutoFit/>
          </a:bodyPr>
          <a:lstStyle/>
          <a:p>
            <a:pPr algn="ctr">
              <a:defRPr/>
            </a:pPr>
            <a:r>
              <a:rPr lang="fr-FR" b="1">
                <a:solidFill>
                  <a:srgbClr val="314F9E"/>
                </a:solidFill>
                <a:latin typeface="Century Gothic"/>
              </a:rPr>
              <a:t>FICHE RETOUR D’EXPERIENCE </a:t>
            </a:r>
            <a:endParaRPr/>
          </a:p>
          <a:p>
            <a:pPr algn="ctr">
              <a:defRPr/>
            </a:pPr>
            <a:r>
              <a:rPr lang="fr-FR" b="1">
                <a:solidFill>
                  <a:srgbClr val="314F9E"/>
                </a:solidFill>
                <a:latin typeface="Century Gothic"/>
              </a:rPr>
              <a:t>ANALYSE APPROFONDIE EI</a:t>
            </a:r>
            <a:br>
              <a:rPr lang="fr-FR" b="1">
                <a:solidFill>
                  <a:srgbClr val="314F9E"/>
                </a:solidFill>
                <a:latin typeface="Century Gothic"/>
              </a:rPr>
            </a:br>
            <a:r>
              <a:rPr lang="fr-FR" b="1">
                <a:solidFill>
                  <a:srgbClr val="FF6417"/>
                </a:solidFill>
                <a:latin typeface="Century Gothic"/>
              </a:rPr>
              <a:t>Titre à compléter</a:t>
            </a:r>
            <a:endParaRPr/>
          </a:p>
          <a:p>
            <a:pPr algn="just">
              <a:defRPr/>
            </a:pPr>
            <a:endParaRPr lang="fr-FR" sz="1000" b="1">
              <a:latin typeface="Century Gothic"/>
            </a:endParaRPr>
          </a:p>
          <a:p>
            <a:pPr algn="just">
              <a:defRPr/>
            </a:pPr>
            <a:endParaRPr lang="fr-FR" sz="1000" b="1">
              <a:latin typeface="Century Gothic"/>
            </a:endParaRPr>
          </a:p>
          <a:p>
            <a:pPr algn="just">
              <a:defRPr/>
            </a:pPr>
            <a:r>
              <a:rPr lang="fr-FR" sz="1000" i="1">
                <a:solidFill>
                  <a:srgbClr val="314F9E"/>
                </a:solidFill>
                <a:latin typeface="Century Gothic"/>
              </a:rPr>
              <a:t>Sources : collaboration FORAP, fiche REX Qualirel (réadaptation), guide HAS EIAS 2021, documents internes PASQUAL.</a:t>
            </a:r>
            <a:endParaRPr/>
          </a:p>
          <a:p>
            <a:pPr algn="just">
              <a:defRPr/>
            </a:pPr>
            <a:endParaRPr lang="fr-FR" sz="800" b="1">
              <a:latin typeface="Century Gothic"/>
            </a:endParaRPr>
          </a:p>
          <a:p>
            <a:pPr algn="just">
              <a:defRPr/>
            </a:pPr>
            <a:r>
              <a:rPr lang="fr-FR" sz="1000" i="1">
                <a:solidFill>
                  <a:srgbClr val="314F9E"/>
                </a:solidFill>
                <a:latin typeface="Century Gothic"/>
              </a:rPr>
              <a:t>Fiche REX élaborée à partir de l’analyse réalisée par les acteurs impliqués dans l’événement, mise à disposition dans une visée pédagogique, ne se substituant pas aux publications et recommandations en vigueur. </a:t>
            </a:r>
            <a:endParaRPr/>
          </a:p>
          <a:p>
            <a:pPr algn="just">
              <a:defRPr/>
            </a:pPr>
            <a:endParaRPr lang="fr-FR" sz="1000" i="1">
              <a:solidFill>
                <a:srgbClr val="314F9E"/>
              </a:solidFill>
              <a:latin typeface="Century Gothic"/>
            </a:endParaRPr>
          </a:p>
        </p:txBody>
      </p:sp>
      <p:sp>
        <p:nvSpPr>
          <p:cNvPr id="9" name="ZoneTexte 8"/>
          <p:cNvSpPr txBox="1"/>
          <p:nvPr/>
        </p:nvSpPr>
        <p:spPr bwMode="auto">
          <a:xfrm>
            <a:off x="158309" y="2077164"/>
            <a:ext cx="1969381" cy="2677656"/>
          </a:xfrm>
          <a:prstGeom prst="rect">
            <a:avLst/>
          </a:prstGeom>
          <a:noFill/>
        </p:spPr>
        <p:txBody>
          <a:bodyPr wrap="square" rtlCol="0">
            <a:spAutoFit/>
          </a:bodyPr>
          <a:lstStyle/>
          <a:p>
            <a:pPr marL="180975" indent="-180975">
              <a:buFont typeface="Arial"/>
              <a:buChar char="•"/>
              <a:defRPr/>
            </a:pPr>
            <a:r>
              <a:rPr lang="fr-FR" sz="1400" b="1">
                <a:solidFill>
                  <a:schemeClr val="bg1"/>
                </a:solidFill>
                <a:latin typeface="Century Gothic"/>
              </a:rPr>
              <a:t>Date :</a:t>
            </a:r>
            <a:endParaRPr/>
          </a:p>
          <a:p>
            <a:pPr>
              <a:defRPr/>
            </a:pPr>
            <a:endParaRPr lang="fr-FR" sz="1400">
              <a:solidFill>
                <a:schemeClr val="bg1"/>
              </a:solidFill>
              <a:latin typeface="Century Gothic"/>
            </a:endParaRPr>
          </a:p>
          <a:p>
            <a:pPr>
              <a:defRPr/>
            </a:pPr>
            <a:endParaRPr lang="fr-FR" sz="1400" b="1">
              <a:solidFill>
                <a:schemeClr val="bg1"/>
              </a:solidFill>
              <a:latin typeface="Century Gothic"/>
            </a:endParaRPr>
          </a:p>
          <a:p>
            <a:pPr marL="180975" indent="-180975">
              <a:buFont typeface="Arial"/>
              <a:buChar char="•"/>
              <a:defRPr/>
            </a:pPr>
            <a:r>
              <a:rPr lang="fr-FR" sz="1400" b="1">
                <a:solidFill>
                  <a:schemeClr val="bg1"/>
                </a:solidFill>
                <a:latin typeface="Century Gothic"/>
              </a:rPr>
              <a:t>Spécialité :</a:t>
            </a:r>
            <a:endParaRPr/>
          </a:p>
          <a:p>
            <a:pPr>
              <a:defRPr/>
            </a:pPr>
            <a:endParaRPr lang="fr-FR" sz="1400">
              <a:solidFill>
                <a:schemeClr val="bg1"/>
              </a:solidFill>
              <a:latin typeface="Century Gothic"/>
            </a:endParaRPr>
          </a:p>
          <a:p>
            <a:pPr>
              <a:defRPr/>
            </a:pPr>
            <a:endParaRPr lang="fr-FR" sz="1400" b="1">
              <a:solidFill>
                <a:schemeClr val="bg1"/>
              </a:solidFill>
              <a:latin typeface="Century Gothic"/>
            </a:endParaRPr>
          </a:p>
          <a:p>
            <a:pPr marL="180975" indent="-180975">
              <a:buFont typeface="Arial"/>
              <a:buChar char="•"/>
              <a:defRPr/>
            </a:pPr>
            <a:r>
              <a:rPr lang="fr-FR" sz="1400" b="1">
                <a:solidFill>
                  <a:schemeClr val="bg1"/>
                </a:solidFill>
                <a:latin typeface="Century Gothic"/>
              </a:rPr>
              <a:t>Filière :</a:t>
            </a:r>
            <a:endParaRPr/>
          </a:p>
          <a:p>
            <a:pPr>
              <a:defRPr/>
            </a:pPr>
            <a:endParaRPr lang="fr-FR" sz="1400">
              <a:solidFill>
                <a:schemeClr val="bg1"/>
              </a:solidFill>
              <a:latin typeface="Century Gothic"/>
            </a:endParaRPr>
          </a:p>
          <a:p>
            <a:pPr>
              <a:defRPr/>
            </a:pPr>
            <a:endParaRPr lang="fr-FR" sz="1400" b="1">
              <a:solidFill>
                <a:schemeClr val="bg1"/>
              </a:solidFill>
              <a:latin typeface="Century Gothic"/>
            </a:endParaRPr>
          </a:p>
          <a:p>
            <a:pPr marL="180975" indent="-180975">
              <a:buFont typeface="Arial"/>
              <a:buChar char="•"/>
              <a:defRPr/>
            </a:pPr>
            <a:r>
              <a:rPr lang="fr-FR" sz="1400" b="1">
                <a:solidFill>
                  <a:schemeClr val="bg1"/>
                </a:solidFill>
                <a:latin typeface="Century Gothic"/>
              </a:rPr>
              <a:t>Population : </a:t>
            </a:r>
            <a:endParaRPr/>
          </a:p>
          <a:p>
            <a:pPr>
              <a:defRPr/>
            </a:pPr>
            <a:endParaRPr lang="fr-FR" sz="1400">
              <a:solidFill>
                <a:schemeClr val="bg1"/>
              </a:solidFill>
              <a:latin typeface="Century Gothic"/>
            </a:endParaRPr>
          </a:p>
          <a:p>
            <a:pPr>
              <a:defRPr/>
            </a:pPr>
            <a:r>
              <a:rPr lang="fr-FR" sz="1400">
                <a:solidFill>
                  <a:schemeClr val="bg1"/>
                </a:solidFill>
                <a:latin typeface="Century Gothic"/>
              </a:rPr>
              <a:t> </a:t>
            </a:r>
            <a:endParaRPr/>
          </a:p>
        </p:txBody>
      </p:sp>
      <p:sp>
        <p:nvSpPr>
          <p:cNvPr id="13" name="ZoneTexte 12"/>
          <p:cNvSpPr txBox="1"/>
          <p:nvPr/>
        </p:nvSpPr>
        <p:spPr bwMode="auto">
          <a:xfrm>
            <a:off x="157588" y="5347607"/>
            <a:ext cx="1899694" cy="2865479"/>
          </a:xfrm>
          <a:prstGeom prst="rect">
            <a:avLst/>
          </a:prstGeom>
          <a:noFill/>
        </p:spPr>
        <p:txBody>
          <a:bodyPr wrap="square" rtlCol="0">
            <a:spAutoFit/>
          </a:bodyPr>
          <a:lstStyle/>
          <a:p>
            <a:pPr>
              <a:defRPr/>
            </a:pPr>
            <a:r>
              <a:rPr lang="fr-FR" sz="1400" b="1">
                <a:solidFill>
                  <a:schemeClr val="bg1"/>
                </a:solidFill>
                <a:latin typeface="Century Gothic"/>
              </a:rPr>
              <a:t>Nature de la prise en charge :</a:t>
            </a:r>
            <a:endParaRPr/>
          </a:p>
          <a:p>
            <a:pPr>
              <a:defRPr/>
            </a:pPr>
            <a:endParaRPr lang="fr-FR" sz="1400" b="1">
              <a:solidFill>
                <a:schemeClr val="bg1"/>
              </a:solidFill>
              <a:latin typeface="Century Gothic"/>
            </a:endParaRPr>
          </a:p>
          <a:p>
            <a:pPr marL="323850" indent="-285750">
              <a:buFont typeface="Courier New"/>
              <a:buChar char="o"/>
              <a:defRPr/>
            </a:pPr>
            <a:r>
              <a:rPr lang="fr-FR" sz="1400" b="1">
                <a:solidFill>
                  <a:schemeClr val="bg1"/>
                </a:solidFill>
                <a:latin typeface="Century Gothic"/>
              </a:rPr>
              <a:t>Thérapeutique</a:t>
            </a:r>
            <a:endParaRPr/>
          </a:p>
          <a:p>
            <a:pPr marL="323850" indent="-285750">
              <a:buFont typeface="Courier New"/>
              <a:buChar char="o"/>
              <a:defRPr/>
            </a:pPr>
            <a:endParaRPr lang="fr-FR" sz="1400" b="1">
              <a:solidFill>
                <a:schemeClr val="bg1"/>
              </a:solidFill>
              <a:latin typeface="Century Gothic"/>
            </a:endParaRPr>
          </a:p>
          <a:p>
            <a:pPr marL="323850" indent="-285750">
              <a:buFont typeface="Courier New"/>
              <a:buChar char="o"/>
              <a:defRPr/>
            </a:pPr>
            <a:r>
              <a:rPr lang="fr-FR" sz="1400" b="1">
                <a:solidFill>
                  <a:schemeClr val="bg1"/>
                </a:solidFill>
                <a:latin typeface="Century Gothic"/>
              </a:rPr>
              <a:t>Diagnostique</a:t>
            </a:r>
            <a:endParaRPr/>
          </a:p>
          <a:p>
            <a:pPr marL="323850" indent="-285750">
              <a:buFont typeface="Courier New"/>
              <a:buChar char="o"/>
              <a:defRPr/>
            </a:pPr>
            <a:endParaRPr lang="fr-FR" sz="1400" b="1">
              <a:solidFill>
                <a:schemeClr val="bg1"/>
              </a:solidFill>
              <a:latin typeface="Century Gothic"/>
            </a:endParaRPr>
          </a:p>
          <a:p>
            <a:pPr marL="323850" indent="-285750">
              <a:buFont typeface="Courier New"/>
              <a:buChar char="o"/>
              <a:defRPr/>
            </a:pPr>
            <a:r>
              <a:rPr lang="fr-FR" sz="1400" b="1">
                <a:solidFill>
                  <a:schemeClr val="bg1"/>
                </a:solidFill>
                <a:latin typeface="Century Gothic"/>
              </a:rPr>
              <a:t>A visée esthétique</a:t>
            </a:r>
            <a:endParaRPr/>
          </a:p>
          <a:p>
            <a:pPr marL="323850" indent="-285750">
              <a:buFont typeface="Courier New"/>
              <a:buChar char="o"/>
              <a:defRPr/>
            </a:pPr>
            <a:endParaRPr lang="fr-FR" sz="1400" b="1">
              <a:solidFill>
                <a:schemeClr val="bg1"/>
              </a:solidFill>
              <a:latin typeface="Century Gothic"/>
            </a:endParaRPr>
          </a:p>
          <a:p>
            <a:pPr marL="323850" indent="-285750">
              <a:buFont typeface="Courier New"/>
              <a:buChar char="o"/>
              <a:defRPr/>
            </a:pPr>
            <a:r>
              <a:rPr lang="fr-FR" sz="1400" b="1">
                <a:solidFill>
                  <a:schemeClr val="bg1"/>
                </a:solidFill>
                <a:latin typeface="Century Gothic"/>
              </a:rPr>
              <a:t>Préventif</a:t>
            </a:r>
            <a:endParaRPr/>
          </a:p>
          <a:p>
            <a:pPr marL="323850" indent="-285750">
              <a:buFont typeface="Courier New"/>
              <a:buChar char="o"/>
              <a:defRPr/>
            </a:pPr>
            <a:endParaRPr lang="fr-FR" sz="1400" b="1">
              <a:solidFill>
                <a:schemeClr val="bg1"/>
              </a:solidFill>
              <a:latin typeface="Century Gothic"/>
            </a:endParaRPr>
          </a:p>
          <a:p>
            <a:pPr marL="323850" indent="-285750">
              <a:buFont typeface="Courier New"/>
              <a:buChar char="o"/>
              <a:defRPr/>
            </a:pPr>
            <a:r>
              <a:rPr lang="fr-FR" sz="1400" b="1">
                <a:solidFill>
                  <a:schemeClr val="bg1"/>
                </a:solidFill>
                <a:latin typeface="Century Gothic"/>
              </a:rPr>
              <a:t>Autre : </a:t>
            </a:r>
            <a:endParaRPr/>
          </a:p>
        </p:txBody>
      </p:sp>
      <p:grpSp>
        <p:nvGrpSpPr>
          <p:cNvPr id="25" name="Groupe 24"/>
          <p:cNvGrpSpPr/>
          <p:nvPr/>
        </p:nvGrpSpPr>
        <p:grpSpPr bwMode="auto">
          <a:xfrm>
            <a:off x="2306797" y="5975667"/>
            <a:ext cx="4342564" cy="3785652"/>
            <a:chOff x="2298697" y="2830281"/>
            <a:chExt cx="4342564" cy="3785652"/>
          </a:xfrm>
        </p:grpSpPr>
        <p:sp>
          <p:nvSpPr>
            <p:cNvPr id="15" name="ZoneTexte 14"/>
            <p:cNvSpPr txBox="1"/>
            <p:nvPr/>
          </p:nvSpPr>
          <p:spPr bwMode="auto">
            <a:xfrm>
              <a:off x="2298697" y="2830281"/>
              <a:ext cx="4342564" cy="3785652"/>
            </a:xfrm>
            <a:custGeom>
              <a:avLst/>
              <a:gdLst>
                <a:gd name="connsiteX0" fmla="*/ 0 w 4342564"/>
                <a:gd name="connsiteY0" fmla="*/ 0 h 3785652"/>
                <a:gd name="connsiteX1" fmla="*/ 4342564 w 4342564"/>
                <a:gd name="connsiteY1" fmla="*/ 0 h 3785652"/>
                <a:gd name="connsiteX2" fmla="*/ 4342564 w 4342564"/>
                <a:gd name="connsiteY2" fmla="*/ 3785652 h 3785652"/>
                <a:gd name="connsiteX3" fmla="*/ 0 w 4342564"/>
                <a:gd name="connsiteY3" fmla="*/ 3785652 h 3785652"/>
                <a:gd name="connsiteX4" fmla="*/ 0 w 4342564"/>
                <a:gd name="connsiteY4" fmla="*/ 0 h 3785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2564" h="3785652" extrusionOk="0">
                  <a:moveTo>
                    <a:pt x="0" y="0"/>
                  </a:moveTo>
                  <a:cubicBezTo>
                    <a:pt x="1859903" y="118645"/>
                    <a:pt x="2830832" y="116012"/>
                    <a:pt x="4342564" y="0"/>
                  </a:cubicBezTo>
                  <a:cubicBezTo>
                    <a:pt x="4209682" y="637042"/>
                    <a:pt x="4427515" y="3121186"/>
                    <a:pt x="4342564" y="3785652"/>
                  </a:cubicBezTo>
                  <a:cubicBezTo>
                    <a:pt x="2973957" y="3920252"/>
                    <a:pt x="1360837" y="3628456"/>
                    <a:pt x="0" y="3785652"/>
                  </a:cubicBezTo>
                  <a:cubicBezTo>
                    <a:pt x="-20187" y="3244272"/>
                    <a:pt x="-152480" y="680335"/>
                    <a:pt x="0" y="0"/>
                  </a:cubicBezTo>
                  <a:close/>
                </a:path>
              </a:pathLst>
            </a:custGeom>
            <a:noFill/>
            <a:ln>
              <a:solidFill>
                <a:srgbClr val="FF6417"/>
              </a:solidFill>
            </a:ln>
          </p:spPr>
          <p:txBody>
            <a:bodyPr wrap="square">
              <a:spAutoFit/>
            </a:bodyPr>
            <a:lstStyle/>
            <a:p>
              <a:pPr algn="ctr">
                <a:defRPr/>
              </a:pPr>
              <a:endParaRPr lang="fr-FR" sz="1800" b="1" dirty="0">
                <a:solidFill>
                  <a:srgbClr val="3191CF"/>
                </a:solidFill>
                <a:latin typeface="Century Gothic"/>
              </a:endParaRPr>
            </a:p>
            <a:p>
              <a:pPr>
                <a:defRPr/>
              </a:pPr>
              <a:r>
                <a:rPr lang="fr-FR" sz="1800" b="1" dirty="0">
                  <a:solidFill>
                    <a:srgbClr val="3191CF"/>
                  </a:solidFill>
                  <a:latin typeface="Century Gothic"/>
                </a:rPr>
                <a:t>	</a:t>
              </a:r>
              <a:r>
                <a:rPr lang="fr-FR" sz="1600" b="1" dirty="0">
                  <a:solidFill>
                    <a:srgbClr val="3191CF"/>
                  </a:solidFill>
                  <a:latin typeface="Century Gothic"/>
                </a:rPr>
                <a:t>Résumé de l’événement</a:t>
              </a:r>
              <a:endParaRPr lang="fr-FR" sz="1600" dirty="0">
                <a:solidFill>
                  <a:srgbClr val="3191CF"/>
                </a:solidFill>
                <a:latin typeface="Century Gothic"/>
              </a:endParaRPr>
            </a:p>
            <a:p>
              <a:pPr algn="just">
                <a:defRPr/>
              </a:pPr>
              <a:endParaRPr lang="fr-FR" sz="1800" dirty="0">
                <a:latin typeface="Century Gothic"/>
              </a:endParaRPr>
            </a:p>
            <a:p>
              <a:pPr algn="just">
                <a:defRPr/>
              </a:pPr>
              <a:endParaRPr lang="fr-FR" sz="1200" dirty="0">
                <a:solidFill>
                  <a:srgbClr val="314F9E"/>
                </a:solidFill>
                <a:latin typeface="Century Gothic"/>
              </a:endParaRPr>
            </a:p>
            <a:p>
              <a:pPr algn="just">
                <a:defRPr/>
              </a:pPr>
              <a:endParaRPr lang="fr-FR" sz="120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200" dirty="0">
                <a:solidFill>
                  <a:srgbClr val="314F9E"/>
                </a:solidFill>
                <a:latin typeface="Century Gothic"/>
              </a:endParaRPr>
            </a:p>
            <a:p>
              <a:pPr algn="just">
                <a:defRPr/>
              </a:pPr>
              <a:endParaRPr lang="fr-FR" sz="1800" dirty="0">
                <a:latin typeface="Century Gothic"/>
              </a:endParaRPr>
            </a:p>
          </p:txBody>
        </p:sp>
        <p:pic>
          <p:nvPicPr>
            <p:cNvPr id="19" name="Graphique 18" descr="Ampoule et engrenage avec un remplissage uni"/>
            <p:cNvPicPr>
              <a:picLocks noChangeAspect="1"/>
            </p:cNvPicPr>
            <p:nvPr/>
          </p:nvPicPr>
          <p:blipFill>
            <a:blip r:embed="rId5">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6"/>
                </a:ext>
              </a:extLst>
            </a:blip>
            <a:stretch/>
          </p:blipFill>
          <p:spPr bwMode="auto">
            <a:xfrm>
              <a:off x="2564790" y="2910963"/>
              <a:ext cx="673710" cy="673710"/>
            </a:xfrm>
            <a:prstGeom prst="rect">
              <a:avLst/>
            </a:prstGeom>
          </p:spPr>
        </p:pic>
      </p:grpSp>
      <p:pic>
        <p:nvPicPr>
          <p:cNvPr id="12" name="Image 67"/>
          <p:cNvPicPr>
            <a:picLocks noChangeAspect="1"/>
          </p:cNvPicPr>
          <p:nvPr/>
        </p:nvPicPr>
        <p:blipFill>
          <a:blip r:embed="rId7"/>
          <a:stretch/>
        </p:blipFill>
        <p:spPr bwMode="auto">
          <a:xfrm>
            <a:off x="2257515" y="131982"/>
            <a:ext cx="1172725" cy="515502"/>
          </a:xfrm>
          <a:prstGeom prst="rect">
            <a:avLst/>
          </a:prstGeom>
        </p:spPr>
      </p:pic>
      <p:pic>
        <p:nvPicPr>
          <p:cNvPr id="14"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1116419" y="582653"/>
            <a:ext cx="5409760" cy="983337"/>
          </a:xfrm>
        </p:spPr>
        <p:txBody>
          <a:bodyPr>
            <a:normAutofit fontScale="90000"/>
          </a:bodyPr>
          <a:lstStyle/>
          <a:p>
            <a:pPr algn="ctr">
              <a:defRPr/>
            </a:pPr>
            <a:r>
              <a:rPr lang="fr-FR" sz="1800" b="1">
                <a:solidFill>
                  <a:srgbClr val="314F9E"/>
                </a:solidFill>
                <a:latin typeface="Century Gothic"/>
                <a:ea typeface="Arial"/>
                <a:cs typeface="Arial"/>
              </a:rPr>
              <a:t/>
            </a:r>
            <a:br>
              <a:rPr lang="fr-FR" sz="1800" b="1">
                <a:solidFill>
                  <a:srgbClr val="314F9E"/>
                </a:solidFill>
                <a:latin typeface="Century Gothic"/>
                <a:ea typeface="Arial"/>
                <a:cs typeface="Arial"/>
              </a:rPr>
            </a:br>
            <a:r>
              <a:rPr lang="fr-FR" sz="1600" b="1">
                <a:solidFill>
                  <a:srgbClr val="3191CF"/>
                </a:solidFill>
                <a:latin typeface="Century Gothic"/>
                <a:ea typeface="Arial"/>
                <a:cs typeface="Arial"/>
              </a:rPr>
              <a:t>C</a:t>
            </a:r>
            <a:r>
              <a:rPr lang="fr-FR" sz="1600" b="1">
                <a:solidFill>
                  <a:srgbClr val="3191CF"/>
                </a:solidFill>
                <a:latin typeface="Century Gothic"/>
              </a:rPr>
              <a:t>hronologie de l’événement indésirable</a:t>
            </a:r>
            <a:br>
              <a:rPr lang="fr-FR" sz="1600" b="1">
                <a:solidFill>
                  <a:srgbClr val="3191CF"/>
                </a:solidFill>
                <a:latin typeface="Century Gothic"/>
              </a:rPr>
            </a:br>
            <a:r>
              <a:rPr lang="fr-FR" sz="1600" b="0" i="1">
                <a:solidFill>
                  <a:srgbClr val="314F9E"/>
                </a:solidFill>
                <a:latin typeface="Century Gothic"/>
              </a:rPr>
              <a:t> La chronologie de l’événement doit être décrite de manière </a:t>
            </a:r>
            <a:r>
              <a:rPr lang="fr-FR" sz="1600" b="1" i="1">
                <a:solidFill>
                  <a:srgbClr val="314F9E"/>
                </a:solidFill>
                <a:latin typeface="Century Gothic"/>
              </a:rPr>
              <a:t>complète</a:t>
            </a:r>
            <a:r>
              <a:rPr lang="fr-FR" sz="1600" b="0" i="1">
                <a:solidFill>
                  <a:srgbClr val="314F9E"/>
                </a:solidFill>
                <a:latin typeface="Century Gothic"/>
              </a:rPr>
              <a:t>, </a:t>
            </a:r>
            <a:r>
              <a:rPr lang="fr-FR" sz="1600" b="1" i="1">
                <a:solidFill>
                  <a:srgbClr val="314F9E"/>
                </a:solidFill>
                <a:latin typeface="Century Gothic"/>
              </a:rPr>
              <a:t>précise</a:t>
            </a:r>
            <a:r>
              <a:rPr lang="fr-FR" sz="1600" b="0" i="1">
                <a:solidFill>
                  <a:srgbClr val="314F9E"/>
                </a:solidFill>
                <a:latin typeface="Century Gothic"/>
              </a:rPr>
              <a:t>, </a:t>
            </a:r>
            <a:r>
              <a:rPr lang="fr-FR" sz="1600" b="1" i="1">
                <a:solidFill>
                  <a:srgbClr val="314F9E"/>
                </a:solidFill>
                <a:latin typeface="Century Gothic"/>
              </a:rPr>
              <a:t>anonymisée</a:t>
            </a:r>
            <a:r>
              <a:rPr lang="fr-FR" sz="1600" b="0" i="1">
                <a:solidFill>
                  <a:srgbClr val="314F9E"/>
                </a:solidFill>
                <a:latin typeface="Century Gothic"/>
              </a:rPr>
              <a:t>, de façon </a:t>
            </a:r>
            <a:r>
              <a:rPr lang="fr-FR" sz="1600" b="1" i="1">
                <a:solidFill>
                  <a:srgbClr val="314F9E"/>
                </a:solidFill>
                <a:latin typeface="Century Gothic"/>
              </a:rPr>
              <a:t>neutre</a:t>
            </a:r>
            <a:r>
              <a:rPr lang="fr-FR" sz="1600" b="0" i="1">
                <a:solidFill>
                  <a:srgbClr val="314F9E"/>
                </a:solidFill>
                <a:latin typeface="Century Gothic"/>
              </a:rPr>
              <a:t> et </a:t>
            </a:r>
            <a:r>
              <a:rPr lang="fr-FR" sz="1600" b="1" i="1">
                <a:solidFill>
                  <a:srgbClr val="314F9E"/>
                </a:solidFill>
                <a:latin typeface="Century Gothic"/>
              </a:rPr>
              <a:t>sans interprétation</a:t>
            </a:r>
            <a:endParaRPr lang="fr-FR" sz="1600" b="1">
              <a:solidFill>
                <a:srgbClr val="314F9E"/>
              </a:solidFill>
              <a:latin typeface="Century Gothic"/>
            </a:endParaRPr>
          </a:p>
        </p:txBody>
      </p:sp>
      <p:graphicFrame>
        <p:nvGraphicFramePr>
          <p:cNvPr id="5" name="Tableau 5"/>
          <p:cNvGraphicFramePr>
            <a:graphicFrameLocks noGrp="1"/>
          </p:cNvGraphicFramePr>
          <p:nvPr/>
        </p:nvGraphicFramePr>
        <p:xfrm>
          <a:off x="396842" y="1696617"/>
          <a:ext cx="6129336" cy="7930140"/>
        </p:xfrm>
        <a:graphic>
          <a:graphicData uri="http://schemas.openxmlformats.org/drawingml/2006/table">
            <a:tbl>
              <a:tblPr firstRow="1" bandRow="1">
                <a:tableStyleId>{5C22544A-7EE6-4342-B048-85BDC9FD1C3A}</a:tableStyleId>
              </a:tblPr>
              <a:tblGrid>
                <a:gridCol w="1128714">
                  <a:extLst>
                    <a:ext uri="{9D8B030D-6E8A-4147-A177-3AD203B41FA5}">
                      <a16:colId xmlns:a16="http://schemas.microsoft.com/office/drawing/2014/main" val="20000"/>
                    </a:ext>
                  </a:extLst>
                </a:gridCol>
                <a:gridCol w="1435100">
                  <a:extLst>
                    <a:ext uri="{9D8B030D-6E8A-4147-A177-3AD203B41FA5}">
                      <a16:colId xmlns:a16="http://schemas.microsoft.com/office/drawing/2014/main" val="20001"/>
                    </a:ext>
                  </a:extLst>
                </a:gridCol>
                <a:gridCol w="2033188">
                  <a:extLst>
                    <a:ext uri="{9D8B030D-6E8A-4147-A177-3AD203B41FA5}">
                      <a16:colId xmlns:a16="http://schemas.microsoft.com/office/drawing/2014/main" val="20002"/>
                    </a:ext>
                  </a:extLst>
                </a:gridCol>
                <a:gridCol w="1532334">
                  <a:extLst>
                    <a:ext uri="{9D8B030D-6E8A-4147-A177-3AD203B41FA5}">
                      <a16:colId xmlns:a16="http://schemas.microsoft.com/office/drawing/2014/main" val="20003"/>
                    </a:ext>
                  </a:extLst>
                </a:gridCol>
              </a:tblGrid>
              <a:tr h="396779">
                <a:tc>
                  <a:txBody>
                    <a:bodyPr/>
                    <a:lstStyle/>
                    <a:p>
                      <a:pPr marL="0" algn="ctr" defTabSz="514350">
                        <a:defRPr/>
                      </a:pPr>
                      <a:r>
                        <a:rPr lang="fr-FR" sz="1600" b="1">
                          <a:solidFill>
                            <a:schemeClr val="lt1"/>
                          </a:solidFill>
                          <a:latin typeface="Raleway"/>
                          <a:ea typeface="Arial"/>
                          <a:cs typeface="Arial"/>
                        </a:rPr>
                        <a:t>Quand ?</a:t>
                      </a:r>
                      <a:endParaRPr/>
                    </a:p>
                  </a:txBody>
                  <a:tcPr>
                    <a:solidFill>
                      <a:schemeClr val="accent1"/>
                    </a:solidFill>
                  </a:tcPr>
                </a:tc>
                <a:tc>
                  <a:txBody>
                    <a:bodyPr/>
                    <a:lstStyle/>
                    <a:p>
                      <a:pPr marL="0" algn="ctr" defTabSz="514350">
                        <a:defRPr/>
                      </a:pPr>
                      <a:r>
                        <a:rPr lang="fr-FR" sz="1600" b="1">
                          <a:solidFill>
                            <a:schemeClr val="lt1"/>
                          </a:solidFill>
                          <a:latin typeface="Raleway"/>
                          <a:ea typeface="Arial"/>
                          <a:cs typeface="Arial"/>
                        </a:rPr>
                        <a:t>Qui ?</a:t>
                      </a:r>
                      <a:endParaRPr/>
                    </a:p>
                  </a:txBody>
                  <a:tcPr>
                    <a:solidFill>
                      <a:schemeClr val="accent1"/>
                    </a:solidFill>
                  </a:tcPr>
                </a:tc>
                <a:tc>
                  <a:txBody>
                    <a:bodyPr/>
                    <a:lstStyle/>
                    <a:p>
                      <a:pPr marL="0" algn="ctr" defTabSz="514350">
                        <a:defRPr/>
                      </a:pPr>
                      <a:r>
                        <a:rPr lang="fr-FR" sz="1600" b="1">
                          <a:solidFill>
                            <a:schemeClr val="lt1"/>
                          </a:solidFill>
                          <a:latin typeface="Raleway"/>
                          <a:ea typeface="Arial"/>
                          <a:cs typeface="Arial"/>
                        </a:rPr>
                        <a:t>Quelle action ?</a:t>
                      </a:r>
                      <a:endParaRPr/>
                    </a:p>
                  </a:txBody>
                  <a:tcPr>
                    <a:solidFill>
                      <a:schemeClr val="accent1"/>
                    </a:solidFill>
                  </a:tcPr>
                </a:tc>
                <a:tc>
                  <a:txBody>
                    <a:bodyPr/>
                    <a:lstStyle/>
                    <a:p>
                      <a:pPr algn="ctr">
                        <a:defRPr/>
                      </a:pPr>
                      <a:r>
                        <a:rPr lang="fr-FR" sz="1600">
                          <a:latin typeface="Raleway"/>
                        </a:rPr>
                        <a:t>Comment ?</a:t>
                      </a:r>
                      <a:endParaRPr/>
                    </a:p>
                  </a:txBody>
                  <a:tcPr>
                    <a:solidFill>
                      <a:schemeClr val="accent1"/>
                    </a:solidFill>
                  </a:tcPr>
                </a:tc>
                <a:extLst>
                  <a:ext uri="{0D108BD9-81ED-4DB2-BD59-A6C34878D82A}">
                    <a16:rowId xmlns:a16="http://schemas.microsoft.com/office/drawing/2014/main" val="10000"/>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1"/>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2"/>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3"/>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4"/>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5"/>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6"/>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7"/>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8"/>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9"/>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10"/>
                  </a:ext>
                </a:extLst>
              </a:tr>
              <a:tr h="684851">
                <a:tc>
                  <a:txBody>
                    <a:bodyPr/>
                    <a:lstStyle/>
                    <a:p>
                      <a:pPr>
                        <a:defRPr/>
                      </a:pPr>
                      <a:endParaRPr lang="fr-FR" sz="1200">
                        <a:solidFill>
                          <a:srgbClr val="314F9E"/>
                        </a:solidFill>
                        <a:latin typeface="Century Gothic"/>
                      </a:endParaRPr>
                    </a:p>
                    <a:p>
                      <a:pPr>
                        <a:defRPr/>
                      </a:pPr>
                      <a:endParaRPr lang="fr-FR" sz="1200">
                        <a:solidFill>
                          <a:srgbClr val="314F9E"/>
                        </a:solidFill>
                        <a:latin typeface="Century Gothic"/>
                      </a:endParaRPr>
                    </a:p>
                    <a:p>
                      <a:pPr>
                        <a:defRPr/>
                      </a:pPr>
                      <a:endParaRPr lang="fr-FR" sz="1200">
                        <a:solidFill>
                          <a:srgbClr val="314F9E"/>
                        </a:solidFill>
                        <a:latin typeface="Century Gothic"/>
                      </a:endParaRPr>
                    </a:p>
                  </a:txBody>
                  <a:tcPr/>
                </a:tc>
                <a:tc gridSpan="3">
                  <a:txBody>
                    <a:bodyPr/>
                    <a:lstStyle/>
                    <a:p>
                      <a:pPr>
                        <a:defRPr/>
                      </a:pPr>
                      <a:endParaRPr lang="fr-FR" sz="1200">
                        <a:solidFill>
                          <a:srgbClr val="314F9E"/>
                        </a:solidFill>
                        <a:latin typeface="Century Gothic"/>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11"/>
                  </a:ext>
                </a:extLst>
              </a:tr>
            </a:tbl>
          </a:graphicData>
        </a:graphic>
      </p:graphicFrame>
      <p:pic>
        <p:nvPicPr>
          <p:cNvPr id="9" name="Graphique 8" descr="Horloge avec un remplissage uni"/>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372933" y="744066"/>
            <a:ext cx="821924" cy="821924"/>
          </a:xfrm>
          <a:prstGeom prst="rect">
            <a:avLst/>
          </a:prstGeom>
        </p:spPr>
      </p:pic>
      <p:pic>
        <p:nvPicPr>
          <p:cNvPr id="6" name="Image 67"/>
          <p:cNvPicPr>
            <a:picLocks noChangeAspect="1"/>
          </p:cNvPicPr>
          <p:nvPr/>
        </p:nvPicPr>
        <p:blipFill>
          <a:blip r:embed="rId5"/>
          <a:stretch/>
        </p:blipFill>
        <p:spPr bwMode="auto">
          <a:xfrm>
            <a:off x="396842" y="114561"/>
            <a:ext cx="1172725" cy="515502"/>
          </a:xfrm>
          <a:prstGeom prst="rect">
            <a:avLst/>
          </a:prstGeom>
        </p:spPr>
      </p:pic>
      <p:pic>
        <p:nvPicPr>
          <p:cNvPr id="7"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aphicFrame>
        <p:nvGraphicFramePr>
          <p:cNvPr id="4" name="Tableau 4"/>
          <p:cNvGraphicFramePr>
            <a:graphicFrameLocks noGrp="1"/>
          </p:cNvGraphicFramePr>
          <p:nvPr/>
        </p:nvGraphicFramePr>
        <p:xfrm>
          <a:off x="471483" y="3743988"/>
          <a:ext cx="5915024" cy="5857211"/>
        </p:xfrm>
        <a:graphic>
          <a:graphicData uri="http://schemas.openxmlformats.org/drawingml/2006/table">
            <a:tbl>
              <a:tblPr firstRow="1" bandRow="1">
                <a:tableStyleId>{5C22544A-7EE6-4342-B048-85BDC9FD1C3A}</a:tableStyleId>
              </a:tblPr>
              <a:tblGrid>
                <a:gridCol w="2957512">
                  <a:extLst>
                    <a:ext uri="{9D8B030D-6E8A-4147-A177-3AD203B41FA5}">
                      <a16:colId xmlns:a16="http://schemas.microsoft.com/office/drawing/2014/main" val="20000"/>
                    </a:ext>
                  </a:extLst>
                </a:gridCol>
                <a:gridCol w="2957512">
                  <a:extLst>
                    <a:ext uri="{9D8B030D-6E8A-4147-A177-3AD203B41FA5}">
                      <a16:colId xmlns:a16="http://schemas.microsoft.com/office/drawing/2014/main" val="20001"/>
                    </a:ext>
                  </a:extLst>
                </a:gridCol>
              </a:tblGrid>
              <a:tr h="542335">
                <a:tc>
                  <a:txBody>
                    <a:bodyPr/>
                    <a:lstStyle/>
                    <a:p>
                      <a:pPr marL="0" marR="0" lvl="0" indent="0" algn="l" defTabSz="685800">
                        <a:lnSpc>
                          <a:spcPct val="100000"/>
                        </a:lnSpc>
                        <a:spcBef>
                          <a:spcPts val="0"/>
                        </a:spcBef>
                        <a:spcAft>
                          <a:spcPts val="0"/>
                        </a:spcAft>
                        <a:buClrTx/>
                        <a:buSzTx/>
                        <a:buFontTx/>
                        <a:buNone/>
                        <a:defRPr/>
                      </a:pPr>
                      <a:r>
                        <a:rPr lang="fr-FR" sz="1200" b="1">
                          <a:solidFill>
                            <a:schemeClr val="lt1"/>
                          </a:solidFill>
                          <a:latin typeface="Century Gothic"/>
                          <a:ea typeface="Arial"/>
                          <a:cs typeface="Arial"/>
                        </a:rPr>
                        <a:t>Catégorie de causes</a:t>
                      </a:r>
                      <a:endParaRPr lang="fr-FR" sz="1200">
                        <a:latin typeface="Century Gothic"/>
                      </a:endParaRPr>
                    </a:p>
                    <a:p>
                      <a:pPr>
                        <a:defRPr/>
                      </a:pPr>
                      <a:endParaRPr lang="fr-FR" sz="1200">
                        <a:latin typeface="Century Gothic"/>
                      </a:endParaRPr>
                    </a:p>
                  </a:txBody>
                  <a:tcPr/>
                </a:tc>
                <a:tc>
                  <a:txBody>
                    <a:bodyPr/>
                    <a:lstStyle/>
                    <a:p>
                      <a:pPr marL="0" marR="0" lvl="0" indent="0" algn="l" defTabSz="685800">
                        <a:lnSpc>
                          <a:spcPct val="100000"/>
                        </a:lnSpc>
                        <a:spcBef>
                          <a:spcPts val="0"/>
                        </a:spcBef>
                        <a:spcAft>
                          <a:spcPts val="0"/>
                        </a:spcAft>
                        <a:buClrTx/>
                        <a:buSzTx/>
                        <a:buFontTx/>
                        <a:buNone/>
                        <a:defRPr/>
                      </a:pPr>
                      <a:r>
                        <a:rPr lang="fr-FR" sz="1200" b="1">
                          <a:solidFill>
                            <a:schemeClr val="lt1"/>
                          </a:solidFill>
                          <a:latin typeface="Century Gothic"/>
                          <a:ea typeface="Arial"/>
                          <a:cs typeface="Arial"/>
                        </a:rPr>
                        <a:t>Causes profondes identifiées </a:t>
                      </a:r>
                      <a:endParaRPr lang="fr-FR" sz="1200">
                        <a:latin typeface="Century Gothic"/>
                      </a:endParaRPr>
                    </a:p>
                    <a:p>
                      <a:pPr>
                        <a:defRPr/>
                      </a:pPr>
                      <a:endParaRPr lang="fr-FR" sz="1200">
                        <a:latin typeface="Century Gothic"/>
                      </a:endParaRPr>
                    </a:p>
                  </a:txBody>
                  <a:tcPr/>
                </a:tc>
                <a:extLst>
                  <a:ext uri="{0D108BD9-81ED-4DB2-BD59-A6C34878D82A}">
                    <a16:rowId xmlns:a16="http://schemas.microsoft.com/office/drawing/2014/main" val="10000"/>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Patient </a:t>
                      </a:r>
                      <a:endParaRPr/>
                    </a:p>
                    <a:p>
                      <a:pPr marL="0" marR="0" lvl="0" indent="0" algn="l" defTabSz="685800">
                        <a:lnSpc>
                          <a:spcPct val="100000"/>
                        </a:lnSpc>
                        <a:spcBef>
                          <a:spcPts val="0"/>
                        </a:spcBef>
                        <a:spcAft>
                          <a:spcPts val="0"/>
                        </a:spcAft>
                        <a:buClrTx/>
                        <a:buSzTx/>
                        <a:buFontTx/>
                        <a:buNone/>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1"/>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Professionnel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2"/>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Équipe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3"/>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Tâches à accomplir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4"/>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Environnement de travail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5"/>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Organisation &amp; management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6"/>
                  </a:ext>
                </a:extLst>
              </a:tr>
              <a:tr h="759268">
                <a:tc>
                  <a:txBody>
                    <a:bodyPr/>
                    <a:lstStyle/>
                    <a:p>
                      <a:pPr marL="0" marR="0" lvl="0" indent="0" algn="l" defTabSz="685800">
                        <a:lnSpc>
                          <a:spcPct val="100000"/>
                        </a:lnSpc>
                        <a:spcBef>
                          <a:spcPts val="0"/>
                        </a:spcBef>
                        <a:spcAft>
                          <a:spcPts val="0"/>
                        </a:spcAft>
                        <a:buClrTx/>
                        <a:buSzTx/>
                        <a:buFontTx/>
                        <a:buNone/>
                        <a:defRPr/>
                      </a:pPr>
                      <a:r>
                        <a:rPr lang="fr-FR" sz="1200" b="1">
                          <a:solidFill>
                            <a:srgbClr val="314F9E"/>
                          </a:solidFill>
                          <a:latin typeface="Century Gothic"/>
                          <a:ea typeface="Arial"/>
                          <a:cs typeface="Arial"/>
                        </a:rPr>
                        <a:t>Contexte institutionnel </a:t>
                      </a: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7"/>
                  </a:ext>
                </a:extLst>
              </a:tr>
            </a:tbl>
          </a:graphicData>
        </a:graphic>
      </p:graphicFrame>
      <p:sp>
        <p:nvSpPr>
          <p:cNvPr id="11" name="ZoneTexte 10"/>
          <p:cNvSpPr txBox="1"/>
          <p:nvPr/>
        </p:nvSpPr>
        <p:spPr bwMode="auto">
          <a:xfrm>
            <a:off x="471479" y="831393"/>
            <a:ext cx="5915024" cy="2092881"/>
          </a:xfrm>
          <a:custGeom>
            <a:avLst/>
            <a:gdLst>
              <a:gd name="connsiteX0" fmla="*/ 0 w 5915024"/>
              <a:gd name="connsiteY0" fmla="*/ 0 h 2092881"/>
              <a:gd name="connsiteX1" fmla="*/ 5915024 w 5915024"/>
              <a:gd name="connsiteY1" fmla="*/ 0 h 2092881"/>
              <a:gd name="connsiteX2" fmla="*/ 5915024 w 5915024"/>
              <a:gd name="connsiteY2" fmla="*/ 2092881 h 2092881"/>
              <a:gd name="connsiteX3" fmla="*/ 0 w 5915024"/>
              <a:gd name="connsiteY3" fmla="*/ 2092881 h 2092881"/>
              <a:gd name="connsiteX4" fmla="*/ 0 w 5915024"/>
              <a:gd name="connsiteY4" fmla="*/ 0 h 2092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5024" h="2092881" extrusionOk="0">
                <a:moveTo>
                  <a:pt x="0" y="0"/>
                </a:moveTo>
                <a:cubicBezTo>
                  <a:pt x="1136339" y="118645"/>
                  <a:pt x="3070074" y="116012"/>
                  <a:pt x="5915024" y="0"/>
                </a:cubicBezTo>
                <a:cubicBezTo>
                  <a:pt x="5782142" y="749216"/>
                  <a:pt x="5999975" y="1472535"/>
                  <a:pt x="5915024" y="2092881"/>
                </a:cubicBezTo>
                <a:cubicBezTo>
                  <a:pt x="3904249" y="2227481"/>
                  <a:pt x="856291" y="1935685"/>
                  <a:pt x="0" y="2092881"/>
                </a:cubicBezTo>
                <a:cubicBezTo>
                  <a:pt x="-20187" y="1081520"/>
                  <a:pt x="-152480" y="253875"/>
                  <a:pt x="0" y="0"/>
                </a:cubicBezTo>
                <a:close/>
              </a:path>
            </a:pathLst>
          </a:custGeom>
          <a:noFill/>
          <a:ln cap="sq">
            <a:solidFill>
              <a:srgbClr val="FF6417"/>
            </a:solidFill>
          </a:ln>
        </p:spPr>
        <p:txBody>
          <a:bodyPr wrap="square">
            <a:spAutoFit/>
          </a:bodyPr>
          <a:lstStyle/>
          <a:p>
            <a:pPr indent="95250">
              <a:defRPr/>
            </a:pPr>
            <a:endParaRPr lang="fr-FR" sz="800" b="1">
              <a:solidFill>
                <a:srgbClr val="3191CF"/>
              </a:solidFill>
              <a:latin typeface="Century Gothic"/>
            </a:endParaRPr>
          </a:p>
          <a:p>
            <a:pPr indent="714375">
              <a:defRPr/>
            </a:pPr>
            <a:r>
              <a:rPr lang="fr-FR" sz="1600" b="1">
                <a:solidFill>
                  <a:srgbClr val="3191CF"/>
                </a:solidFill>
                <a:latin typeface="Century Gothic"/>
              </a:rPr>
              <a:t>Identification de la (des) cause(s) immédiate(s)</a:t>
            </a:r>
            <a:endParaRPr/>
          </a:p>
          <a:p>
            <a:pPr indent="15875" algn="just">
              <a:defRPr/>
            </a:pPr>
            <a:endParaRPr lang="fr-FR" sz="1000" i="1">
              <a:solidFill>
                <a:srgbClr val="314F9E"/>
              </a:solidFill>
              <a:latin typeface="Century Gothic"/>
            </a:endParaRPr>
          </a:p>
          <a:p>
            <a:pPr indent="15875" algn="just">
              <a:defRPr/>
            </a:pPr>
            <a:endParaRPr lang="fr-FR" sz="1200" i="1">
              <a:solidFill>
                <a:srgbClr val="314F9E"/>
              </a:solidFill>
              <a:latin typeface="Century Gothic"/>
            </a:endParaRPr>
          </a:p>
          <a:p>
            <a:pPr indent="15875">
              <a:defRPr/>
            </a:pPr>
            <a:endParaRPr lang="fr-FR" sz="1200" b="1">
              <a:solidFill>
                <a:srgbClr val="314F9E"/>
              </a:solidFill>
              <a:latin typeface="Century Gothic"/>
            </a:endParaRPr>
          </a:p>
          <a:p>
            <a:pPr indent="15875">
              <a:defRPr/>
            </a:pPr>
            <a:endParaRPr lang="fr-FR" sz="1200" b="1">
              <a:solidFill>
                <a:srgbClr val="314F9E"/>
              </a:solidFill>
              <a:latin typeface="Century Gothic"/>
            </a:endParaRPr>
          </a:p>
          <a:p>
            <a:pPr indent="15875">
              <a:defRPr/>
            </a:pPr>
            <a:endParaRPr lang="fr-FR" sz="1200" b="1">
              <a:solidFill>
                <a:srgbClr val="314F9E"/>
              </a:solidFill>
              <a:latin typeface="Century Gothic"/>
            </a:endParaRPr>
          </a:p>
          <a:p>
            <a:pPr indent="15875">
              <a:defRPr/>
            </a:pPr>
            <a:endParaRPr lang="fr-FR" sz="1200" b="1">
              <a:solidFill>
                <a:srgbClr val="314F9E"/>
              </a:solidFill>
              <a:latin typeface="Century Gothic"/>
            </a:endParaRPr>
          </a:p>
          <a:p>
            <a:pPr indent="15875">
              <a:defRPr/>
            </a:pPr>
            <a:endParaRPr lang="fr-FR" sz="1200" b="1">
              <a:solidFill>
                <a:srgbClr val="314F9E"/>
              </a:solidFill>
              <a:latin typeface="Century Gothic"/>
            </a:endParaRPr>
          </a:p>
          <a:p>
            <a:pPr indent="15875">
              <a:defRPr/>
            </a:pPr>
            <a:endParaRPr lang="fr-FR" sz="1200" b="1">
              <a:solidFill>
                <a:srgbClr val="314F9E"/>
              </a:solidFill>
              <a:latin typeface="Century Gothic"/>
            </a:endParaRPr>
          </a:p>
          <a:p>
            <a:pPr indent="15875">
              <a:defRPr/>
            </a:pPr>
            <a:r>
              <a:rPr lang="fr-FR" sz="1200" b="1">
                <a:solidFill>
                  <a:srgbClr val="314F9E"/>
                </a:solidFill>
                <a:latin typeface="Century Gothic"/>
              </a:rPr>
              <a:t> </a:t>
            </a:r>
            <a:endParaRPr lang="fr-FR" sz="1200">
              <a:solidFill>
                <a:srgbClr val="314F9E"/>
              </a:solidFill>
              <a:latin typeface="Century Gothic"/>
            </a:endParaRPr>
          </a:p>
        </p:txBody>
      </p:sp>
      <p:sp>
        <p:nvSpPr>
          <p:cNvPr id="3" name="Espace réservé du contenu 2"/>
          <p:cNvSpPr>
            <a:spLocks noGrp="1"/>
          </p:cNvSpPr>
          <p:nvPr>
            <p:ph idx="1"/>
          </p:nvPr>
        </p:nvSpPr>
        <p:spPr bwMode="auto">
          <a:xfrm>
            <a:off x="471486" y="2997026"/>
            <a:ext cx="5915025" cy="660555"/>
          </a:xfrm>
        </p:spPr>
        <p:txBody>
          <a:bodyPr/>
          <a:lstStyle/>
          <a:p>
            <a:pPr marL="0" indent="714375">
              <a:buNone/>
              <a:defRPr/>
            </a:pPr>
            <a:endParaRPr lang="fr-FR" sz="1600" b="1">
              <a:solidFill>
                <a:srgbClr val="3191CF"/>
              </a:solidFill>
              <a:latin typeface="Century Gothic"/>
            </a:endParaRPr>
          </a:p>
          <a:p>
            <a:pPr marL="0" indent="714375">
              <a:buNone/>
              <a:defRPr/>
            </a:pPr>
            <a:r>
              <a:rPr lang="fr-FR" sz="1600" b="1">
                <a:solidFill>
                  <a:srgbClr val="3191CF"/>
                </a:solidFill>
                <a:latin typeface="Century Gothic"/>
              </a:rPr>
              <a:t>Identification des causes profondes </a:t>
            </a:r>
            <a:endParaRPr/>
          </a:p>
          <a:p>
            <a:pPr marL="0" indent="0">
              <a:buNone/>
              <a:defRPr/>
            </a:pPr>
            <a:endParaRPr lang="fr-FR"/>
          </a:p>
        </p:txBody>
      </p:sp>
      <p:pic>
        <p:nvPicPr>
          <p:cNvPr id="13" name="Graphique 12" descr="Œil contour"/>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544282" y="778766"/>
            <a:ext cx="582099" cy="582099"/>
          </a:xfrm>
          <a:prstGeom prst="rect">
            <a:avLst/>
          </a:prstGeom>
        </p:spPr>
      </p:pic>
      <p:pic>
        <p:nvPicPr>
          <p:cNvPr id="15" name="Graphique 14" descr="Loupe avec un remplissage uni"/>
          <p:cNvPicPr>
            <a:picLocks noChangeAspect="1"/>
          </p:cNvPicPr>
          <p:nvPr/>
        </p:nvPicPr>
        <p:blipFill>
          <a:blip r:embed="rId5">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6"/>
              </a:ext>
            </a:extLst>
          </a:blip>
          <a:stretch/>
        </p:blipFill>
        <p:spPr bwMode="auto">
          <a:xfrm>
            <a:off x="552183" y="3210839"/>
            <a:ext cx="530858" cy="530858"/>
          </a:xfrm>
          <a:prstGeom prst="rect">
            <a:avLst/>
          </a:prstGeom>
        </p:spPr>
      </p:pic>
      <p:pic>
        <p:nvPicPr>
          <p:cNvPr id="10" name="Image 67"/>
          <p:cNvPicPr>
            <a:picLocks noChangeAspect="1"/>
          </p:cNvPicPr>
          <p:nvPr/>
        </p:nvPicPr>
        <p:blipFill>
          <a:blip r:embed="rId7"/>
          <a:stretch/>
        </p:blipFill>
        <p:spPr bwMode="auto">
          <a:xfrm>
            <a:off x="396842" y="114561"/>
            <a:ext cx="1172725" cy="515502"/>
          </a:xfrm>
          <a:prstGeom prst="rect">
            <a:avLst/>
          </a:prstGeom>
        </p:spPr>
      </p:pic>
      <p:pic>
        <p:nvPicPr>
          <p:cNvPr id="9"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aphicFrame>
        <p:nvGraphicFramePr>
          <p:cNvPr id="7" name="Tableau 7"/>
          <p:cNvGraphicFramePr>
            <a:graphicFrameLocks noGrp="1"/>
          </p:cNvGraphicFramePr>
          <p:nvPr/>
        </p:nvGraphicFramePr>
        <p:xfrm>
          <a:off x="396852" y="1569292"/>
          <a:ext cx="5915024" cy="6385988"/>
        </p:xfrm>
        <a:graphic>
          <a:graphicData uri="http://schemas.openxmlformats.org/drawingml/2006/table">
            <a:tbl>
              <a:tblPr firstRow="1" bandRow="1">
                <a:tableStyleId>{5C22544A-7EE6-4342-B048-85BDC9FD1C3A}</a:tableStyleId>
              </a:tblPr>
              <a:tblGrid>
                <a:gridCol w="1478756">
                  <a:extLst>
                    <a:ext uri="{9D8B030D-6E8A-4147-A177-3AD203B41FA5}">
                      <a16:colId xmlns:a16="http://schemas.microsoft.com/office/drawing/2014/main" val="20000"/>
                    </a:ext>
                  </a:extLst>
                </a:gridCol>
                <a:gridCol w="1478756">
                  <a:extLst>
                    <a:ext uri="{9D8B030D-6E8A-4147-A177-3AD203B41FA5}">
                      <a16:colId xmlns:a16="http://schemas.microsoft.com/office/drawing/2014/main" val="20001"/>
                    </a:ext>
                  </a:extLst>
                </a:gridCol>
                <a:gridCol w="1478756">
                  <a:extLst>
                    <a:ext uri="{9D8B030D-6E8A-4147-A177-3AD203B41FA5}">
                      <a16:colId xmlns:a16="http://schemas.microsoft.com/office/drawing/2014/main" val="20002"/>
                    </a:ext>
                  </a:extLst>
                </a:gridCol>
                <a:gridCol w="1478756">
                  <a:extLst>
                    <a:ext uri="{9D8B030D-6E8A-4147-A177-3AD203B41FA5}">
                      <a16:colId xmlns:a16="http://schemas.microsoft.com/office/drawing/2014/main" val="20003"/>
                    </a:ext>
                  </a:extLst>
                </a:gridCol>
              </a:tblGrid>
              <a:tr h="899588">
                <a:tc>
                  <a:txBody>
                    <a:bodyPr/>
                    <a:lstStyle/>
                    <a:p>
                      <a:pPr>
                        <a:defRPr/>
                      </a:pPr>
                      <a:r>
                        <a:rPr lang="fr-FR" sz="1200">
                          <a:latin typeface="Century Gothic"/>
                        </a:rPr>
                        <a:t>Barrières</a:t>
                      </a:r>
                      <a:endParaRPr/>
                    </a:p>
                    <a:p>
                      <a:pPr>
                        <a:defRPr/>
                      </a:pPr>
                      <a:r>
                        <a:rPr lang="fr-FR" sz="1200" b="0" i="0">
                          <a:latin typeface="Century Gothic"/>
                        </a:rPr>
                        <a:t>Description</a:t>
                      </a:r>
                      <a:endParaRPr/>
                    </a:p>
                  </a:txBody>
                  <a:tcPr/>
                </a:tc>
                <a:tc>
                  <a:txBody>
                    <a:bodyPr/>
                    <a:lstStyle/>
                    <a:p>
                      <a:pPr>
                        <a:defRPr/>
                      </a:pPr>
                      <a:r>
                        <a:rPr lang="fr-FR" sz="1200">
                          <a:latin typeface="Century Gothic"/>
                        </a:rPr>
                        <a:t>Type </a:t>
                      </a:r>
                      <a:endParaRPr/>
                    </a:p>
                    <a:p>
                      <a:pPr>
                        <a:defRPr/>
                      </a:pPr>
                      <a:r>
                        <a:rPr lang="fr-FR" sz="1200" b="0">
                          <a:latin typeface="Century Gothic"/>
                        </a:rPr>
                        <a:t>Prévention</a:t>
                      </a:r>
                      <a:endParaRPr/>
                    </a:p>
                    <a:p>
                      <a:pPr>
                        <a:defRPr/>
                      </a:pPr>
                      <a:r>
                        <a:rPr lang="fr-FR" sz="1200" b="0">
                          <a:latin typeface="Century Gothic"/>
                        </a:rPr>
                        <a:t>Récupération </a:t>
                      </a:r>
                      <a:endParaRPr/>
                    </a:p>
                    <a:p>
                      <a:pPr>
                        <a:defRPr/>
                      </a:pPr>
                      <a:r>
                        <a:rPr lang="fr-FR" sz="1200" b="0">
                          <a:latin typeface="Century Gothic"/>
                        </a:rPr>
                        <a:t>Atténuation</a:t>
                      </a:r>
                      <a:endParaRPr/>
                    </a:p>
                  </a:txBody>
                  <a:tcPr/>
                </a:tc>
                <a:tc>
                  <a:txBody>
                    <a:bodyPr/>
                    <a:lstStyle/>
                    <a:p>
                      <a:pPr>
                        <a:defRPr/>
                      </a:pPr>
                      <a:r>
                        <a:rPr lang="fr-FR" sz="1200">
                          <a:latin typeface="Century Gothic"/>
                        </a:rPr>
                        <a:t>Existence</a:t>
                      </a:r>
                      <a:endParaRPr/>
                    </a:p>
                    <a:p>
                      <a:pPr>
                        <a:defRPr/>
                      </a:pPr>
                      <a:r>
                        <a:rPr lang="fr-FR" sz="1200" b="0" i="0">
                          <a:latin typeface="Century Gothic"/>
                        </a:rPr>
                        <a:t>Existante</a:t>
                      </a:r>
                      <a:endParaRPr/>
                    </a:p>
                    <a:p>
                      <a:pPr>
                        <a:defRPr/>
                      </a:pPr>
                      <a:r>
                        <a:rPr lang="fr-FR" sz="1200" b="0" i="0">
                          <a:latin typeface="Century Gothic"/>
                        </a:rPr>
                        <a:t>Inexistante</a:t>
                      </a:r>
                      <a:endParaRPr/>
                    </a:p>
                  </a:txBody>
                  <a:tcPr/>
                </a:tc>
                <a:tc>
                  <a:txBody>
                    <a:bodyPr/>
                    <a:lstStyle/>
                    <a:p>
                      <a:pPr>
                        <a:defRPr/>
                      </a:pPr>
                      <a:r>
                        <a:rPr lang="fr-FR" sz="1200">
                          <a:latin typeface="Century Gothic"/>
                        </a:rPr>
                        <a:t>Efficacité</a:t>
                      </a:r>
                      <a:endParaRPr/>
                    </a:p>
                    <a:p>
                      <a:pPr>
                        <a:defRPr/>
                      </a:pPr>
                      <a:r>
                        <a:rPr lang="fr-FR" sz="1200" b="0">
                          <a:latin typeface="Century Gothic"/>
                        </a:rPr>
                        <a:t>Oui</a:t>
                      </a:r>
                      <a:endParaRPr/>
                    </a:p>
                    <a:p>
                      <a:pPr>
                        <a:defRPr/>
                      </a:pPr>
                      <a:r>
                        <a:rPr lang="fr-FR" sz="1200" b="0">
                          <a:latin typeface="Century Gothic"/>
                        </a:rPr>
                        <a:t>Partielle</a:t>
                      </a:r>
                      <a:endParaRPr/>
                    </a:p>
                    <a:p>
                      <a:pPr>
                        <a:defRPr/>
                      </a:pPr>
                      <a:r>
                        <a:rPr lang="fr-FR" sz="1200" b="0">
                          <a:latin typeface="Century Gothic"/>
                        </a:rPr>
                        <a:t>Non</a:t>
                      </a:r>
                      <a:endParaRPr/>
                    </a:p>
                  </a:txBody>
                  <a:tcPr/>
                </a:tc>
                <a:extLst>
                  <a:ext uri="{0D108BD9-81ED-4DB2-BD59-A6C34878D82A}">
                    <a16:rowId xmlns:a16="http://schemas.microsoft.com/office/drawing/2014/main" val="10000"/>
                  </a:ext>
                </a:extLst>
              </a:tr>
              <a:tr h="1092159">
                <a:tc>
                  <a:txBody>
                    <a:bodyPr/>
                    <a:lstStyle/>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1"/>
                  </a:ext>
                </a:extLst>
              </a:tr>
              <a:tr h="1092159">
                <a:tc>
                  <a:txBody>
                    <a:bodyPr/>
                    <a:lstStyle/>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2"/>
                  </a:ext>
                </a:extLst>
              </a:tr>
              <a:tr h="1092159">
                <a:tc>
                  <a:txBody>
                    <a:bodyPr/>
                    <a:lstStyle/>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3"/>
                  </a:ext>
                </a:extLst>
              </a:tr>
              <a:tr h="1092159">
                <a:tc>
                  <a:txBody>
                    <a:bodyPr/>
                    <a:lstStyle/>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p>
                      <a:pPr>
                        <a:defRPr/>
                      </a:pPr>
                      <a:endParaRPr lang="fr-FR" sz="1200" b="1">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4"/>
                  </a:ext>
                </a:extLst>
              </a:tr>
            </a:tbl>
          </a:graphicData>
        </a:graphic>
      </p:graphicFrame>
      <p:sp>
        <p:nvSpPr>
          <p:cNvPr id="6" name="ZoneTexte 5"/>
          <p:cNvSpPr txBox="1"/>
          <p:nvPr/>
        </p:nvSpPr>
        <p:spPr bwMode="auto">
          <a:xfrm>
            <a:off x="396842" y="1024152"/>
            <a:ext cx="5915029" cy="338554"/>
          </a:xfrm>
          <a:prstGeom prst="rect">
            <a:avLst/>
          </a:prstGeom>
          <a:noFill/>
        </p:spPr>
        <p:txBody>
          <a:bodyPr wrap="square">
            <a:spAutoFit/>
          </a:bodyPr>
          <a:lstStyle/>
          <a:p>
            <a:pPr indent="711200" algn="ctr">
              <a:defRPr/>
            </a:pPr>
            <a:r>
              <a:rPr lang="fr-FR" sz="1600" b="1">
                <a:solidFill>
                  <a:srgbClr val="3191CF"/>
                </a:solidFill>
                <a:latin typeface="Century Gothic"/>
              </a:rPr>
              <a:t>Analyse des barrières de sécurité</a:t>
            </a:r>
            <a:endParaRPr/>
          </a:p>
        </p:txBody>
      </p:sp>
      <p:pic>
        <p:nvPicPr>
          <p:cNvPr id="17" name="Graphique 16" descr="Barrière de construction avec un remplissage uni"/>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396842" y="895302"/>
            <a:ext cx="562798" cy="562798"/>
          </a:xfrm>
          <a:prstGeom prst="rect">
            <a:avLst/>
          </a:prstGeom>
        </p:spPr>
      </p:pic>
      <p:pic>
        <p:nvPicPr>
          <p:cNvPr id="10" name="Image 67"/>
          <p:cNvPicPr>
            <a:picLocks noChangeAspect="1"/>
          </p:cNvPicPr>
          <p:nvPr/>
        </p:nvPicPr>
        <p:blipFill>
          <a:blip r:embed="rId5"/>
          <a:stretch/>
        </p:blipFill>
        <p:spPr bwMode="auto">
          <a:xfrm>
            <a:off x="396842" y="114561"/>
            <a:ext cx="1172725" cy="515502"/>
          </a:xfrm>
          <a:prstGeom prst="rect">
            <a:avLst/>
          </a:prstGeom>
        </p:spPr>
      </p:pic>
      <p:graphicFrame>
        <p:nvGraphicFramePr>
          <p:cNvPr id="14" name="Tableau 9"/>
          <p:cNvGraphicFramePr>
            <a:graphicFrameLocks noGrp="1"/>
          </p:cNvGraphicFramePr>
          <p:nvPr/>
        </p:nvGraphicFramePr>
        <p:xfrm>
          <a:off x="279783" y="8996898"/>
          <a:ext cx="6032088" cy="457200"/>
        </p:xfrm>
        <a:graphic>
          <a:graphicData uri="http://schemas.openxmlformats.org/drawingml/2006/table">
            <a:tbl>
              <a:tblPr firstRow="1" bandRow="1">
                <a:tableStyleId>{5C22544A-7EE6-4342-B048-85BDC9FD1C3A}</a:tableStyleId>
              </a:tblPr>
              <a:tblGrid>
                <a:gridCol w="1508022">
                  <a:extLst>
                    <a:ext uri="{9D8B030D-6E8A-4147-A177-3AD203B41FA5}">
                      <a16:colId xmlns:a16="http://schemas.microsoft.com/office/drawing/2014/main" val="20000"/>
                    </a:ext>
                  </a:extLst>
                </a:gridCol>
                <a:gridCol w="1508022">
                  <a:extLst>
                    <a:ext uri="{9D8B030D-6E8A-4147-A177-3AD203B41FA5}">
                      <a16:colId xmlns:a16="http://schemas.microsoft.com/office/drawing/2014/main" val="20001"/>
                    </a:ext>
                  </a:extLst>
                </a:gridCol>
                <a:gridCol w="1508022">
                  <a:extLst>
                    <a:ext uri="{9D8B030D-6E8A-4147-A177-3AD203B41FA5}">
                      <a16:colId xmlns:a16="http://schemas.microsoft.com/office/drawing/2014/main" val="20002"/>
                    </a:ext>
                  </a:extLst>
                </a:gridCol>
                <a:gridCol w="1508022">
                  <a:extLst>
                    <a:ext uri="{9D8B030D-6E8A-4147-A177-3AD203B41FA5}">
                      <a16:colId xmlns:a16="http://schemas.microsoft.com/office/drawing/2014/main" val="20003"/>
                    </a:ext>
                  </a:extLst>
                </a:gridCol>
              </a:tblGrid>
              <a:tr h="370840">
                <a:tc>
                  <a:txBody>
                    <a:bodyPr/>
                    <a:lstStyle/>
                    <a:p>
                      <a:pPr marL="171450" indent="-171450" algn="ctr">
                        <a:buFont typeface="Courier New"/>
                        <a:buChar char="o"/>
                        <a:defRPr/>
                      </a:pPr>
                      <a:r>
                        <a:rPr lang="fr-FR" sz="1200">
                          <a:latin typeface="Century Gothic"/>
                        </a:rPr>
                        <a:t>Evitable </a:t>
                      </a:r>
                      <a:endParaRPr/>
                    </a:p>
                  </a:txBody>
                  <a:tcPr/>
                </a:tc>
                <a:tc>
                  <a:txBody>
                    <a:bodyPr/>
                    <a:lstStyle/>
                    <a:p>
                      <a:pPr marL="171450" indent="-171450" algn="ctr">
                        <a:buFont typeface="Courier New"/>
                        <a:buChar char="o"/>
                        <a:defRPr/>
                      </a:pPr>
                      <a:r>
                        <a:rPr lang="fr-FR" sz="1200">
                          <a:latin typeface="Century Gothic"/>
                        </a:rPr>
                        <a:t>Probablement évitable </a:t>
                      </a:r>
                      <a:endParaRPr/>
                    </a:p>
                  </a:txBody>
                  <a:tcPr/>
                </a:tc>
                <a:tc>
                  <a:txBody>
                    <a:bodyPr/>
                    <a:lstStyle/>
                    <a:p>
                      <a:pPr marL="171450" indent="-171450" algn="ctr">
                        <a:buFont typeface="Courier New"/>
                        <a:buChar char="o"/>
                        <a:defRPr/>
                      </a:pPr>
                      <a:r>
                        <a:rPr lang="fr-FR" sz="1200">
                          <a:latin typeface="Century Gothic"/>
                        </a:rPr>
                        <a:t>Probablement inévitable </a:t>
                      </a:r>
                      <a:endParaRPr/>
                    </a:p>
                  </a:txBody>
                  <a:tcPr/>
                </a:tc>
                <a:tc>
                  <a:txBody>
                    <a:bodyPr/>
                    <a:lstStyle/>
                    <a:p>
                      <a:pPr marL="171450" indent="-171450" algn="ctr">
                        <a:buFont typeface="Courier New"/>
                        <a:buChar char="o"/>
                        <a:defRPr/>
                      </a:pPr>
                      <a:r>
                        <a:rPr lang="fr-FR" sz="1200">
                          <a:latin typeface="Century Gothic"/>
                        </a:rPr>
                        <a:t>Inévitable</a:t>
                      </a:r>
                      <a:endParaRPr/>
                    </a:p>
                  </a:txBody>
                  <a:tcPr/>
                </a:tc>
                <a:extLst>
                  <a:ext uri="{0D108BD9-81ED-4DB2-BD59-A6C34878D82A}">
                    <a16:rowId xmlns:a16="http://schemas.microsoft.com/office/drawing/2014/main" val="10000"/>
                  </a:ext>
                </a:extLst>
              </a:tr>
            </a:tbl>
          </a:graphicData>
        </a:graphic>
      </p:graphicFrame>
      <p:sp>
        <p:nvSpPr>
          <p:cNvPr id="16" name="ZoneTexte 15"/>
          <p:cNvSpPr txBox="1"/>
          <p:nvPr/>
        </p:nvSpPr>
        <p:spPr bwMode="auto">
          <a:xfrm>
            <a:off x="-226059" y="8433566"/>
            <a:ext cx="6857999" cy="338554"/>
          </a:xfrm>
          <a:prstGeom prst="rect">
            <a:avLst/>
          </a:prstGeom>
          <a:noFill/>
        </p:spPr>
        <p:txBody>
          <a:bodyPr wrap="square">
            <a:spAutoFit/>
          </a:bodyPr>
          <a:lstStyle/>
          <a:p>
            <a:pPr indent="12700" algn="ctr">
              <a:defRPr/>
            </a:pPr>
            <a:r>
              <a:rPr lang="fr-FR" sz="1600" b="1">
                <a:solidFill>
                  <a:srgbClr val="3191CF"/>
                </a:solidFill>
                <a:latin typeface="Century Gothic"/>
              </a:rPr>
              <a:t>Evitabilité</a:t>
            </a:r>
          </a:p>
        </p:txBody>
      </p:sp>
      <p:pic>
        <p:nvPicPr>
          <p:cNvPr id="18" name="Graphique 17" descr="Interdit avec un remplissage uni"/>
          <p:cNvPicPr>
            <a:picLocks noChangeAspect="1"/>
          </p:cNvPicPr>
          <p:nvPr/>
        </p:nvPicPr>
        <p:blipFill>
          <a:blip r:embed="rId6">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7"/>
              </a:ext>
            </a:extLst>
          </a:blip>
          <a:stretch/>
        </p:blipFill>
        <p:spPr bwMode="auto">
          <a:xfrm>
            <a:off x="298378" y="8322466"/>
            <a:ext cx="604856" cy="604856"/>
          </a:xfrm>
          <a:prstGeom prst="rect">
            <a:avLst/>
          </a:prstGeom>
        </p:spPr>
      </p:pic>
      <p:pic>
        <p:nvPicPr>
          <p:cNvPr id="11"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1790700" y="617563"/>
            <a:ext cx="3276600" cy="928470"/>
          </a:xfrm>
        </p:spPr>
        <p:txBody>
          <a:bodyPr/>
          <a:lstStyle/>
          <a:p>
            <a:pPr algn="ctr">
              <a:defRPr/>
            </a:pPr>
            <a:r>
              <a:rPr lang="fr-FR" sz="1600" b="1">
                <a:solidFill>
                  <a:srgbClr val="3191CF"/>
                </a:solidFill>
                <a:latin typeface="Century Gothic"/>
                <a:ea typeface="Arial"/>
                <a:cs typeface="Arial"/>
              </a:rPr>
              <a:t>Plan d’action</a:t>
            </a:r>
            <a:endParaRPr lang="fr-FR"/>
          </a:p>
        </p:txBody>
      </p:sp>
      <p:graphicFrame>
        <p:nvGraphicFramePr>
          <p:cNvPr id="4" name="Tableau 4"/>
          <p:cNvGraphicFramePr>
            <a:graphicFrameLocks noGrp="1"/>
          </p:cNvGraphicFramePr>
          <p:nvPr>
            <p:ph idx="1"/>
          </p:nvPr>
        </p:nvGraphicFramePr>
        <p:xfrm>
          <a:off x="471488" y="1450785"/>
          <a:ext cx="5915024" cy="4375022"/>
        </p:xfrm>
        <a:graphic>
          <a:graphicData uri="http://schemas.openxmlformats.org/drawingml/2006/table">
            <a:tbl>
              <a:tblPr firstRow="1" bandRow="1">
                <a:tableStyleId>{5C22544A-7EE6-4342-B048-85BDC9FD1C3A}</a:tableStyleId>
              </a:tblPr>
              <a:tblGrid>
                <a:gridCol w="2686050">
                  <a:extLst>
                    <a:ext uri="{9D8B030D-6E8A-4147-A177-3AD203B41FA5}">
                      <a16:colId xmlns:a16="http://schemas.microsoft.com/office/drawing/2014/main" val="20000"/>
                    </a:ext>
                  </a:extLst>
                </a:gridCol>
                <a:gridCol w="1057275">
                  <a:extLst>
                    <a:ext uri="{9D8B030D-6E8A-4147-A177-3AD203B41FA5}">
                      <a16:colId xmlns:a16="http://schemas.microsoft.com/office/drawing/2014/main" val="20001"/>
                    </a:ext>
                  </a:extLst>
                </a:gridCol>
                <a:gridCol w="1106487">
                  <a:extLst>
                    <a:ext uri="{9D8B030D-6E8A-4147-A177-3AD203B41FA5}">
                      <a16:colId xmlns:a16="http://schemas.microsoft.com/office/drawing/2014/main" val="20002"/>
                    </a:ext>
                  </a:extLst>
                </a:gridCol>
                <a:gridCol w="1065212">
                  <a:extLst>
                    <a:ext uri="{9D8B030D-6E8A-4147-A177-3AD203B41FA5}">
                      <a16:colId xmlns:a16="http://schemas.microsoft.com/office/drawing/2014/main" val="20003"/>
                    </a:ext>
                  </a:extLst>
                </a:gridCol>
              </a:tblGrid>
              <a:tr h="669777">
                <a:tc>
                  <a:txBody>
                    <a:bodyPr/>
                    <a:lstStyle/>
                    <a:p>
                      <a:pPr>
                        <a:defRPr/>
                      </a:pPr>
                      <a:r>
                        <a:rPr lang="fr-FR" sz="1100">
                          <a:solidFill>
                            <a:schemeClr val="bg1"/>
                          </a:solidFill>
                          <a:latin typeface="Century Gothic"/>
                        </a:rPr>
                        <a:t>Action proposée</a:t>
                      </a:r>
                      <a:endParaRPr/>
                    </a:p>
                    <a:p>
                      <a:pPr>
                        <a:defRPr/>
                      </a:pPr>
                      <a:r>
                        <a:rPr lang="fr-FR" sz="1100" b="0" i="1">
                          <a:solidFill>
                            <a:schemeClr val="bg1"/>
                          </a:solidFill>
                          <a:latin typeface="Century Gothic"/>
                          <a:ea typeface="Arial"/>
                          <a:cs typeface="Arial"/>
                        </a:rPr>
                        <a:t>Objectif et description</a:t>
                      </a:r>
                      <a:endParaRPr/>
                    </a:p>
                    <a:p>
                      <a:pPr>
                        <a:defRPr/>
                      </a:pPr>
                      <a:r>
                        <a:rPr lang="fr-FR" sz="1100" b="0" i="1">
                          <a:solidFill>
                            <a:schemeClr val="bg1"/>
                          </a:solidFill>
                          <a:latin typeface="Century Gothic"/>
                          <a:ea typeface="Arial"/>
                          <a:cs typeface="Arial"/>
                        </a:rPr>
                        <a:t>Barrières de prévention / protection</a:t>
                      </a:r>
                      <a:endParaRPr/>
                    </a:p>
                  </a:txBody>
                  <a:tcPr/>
                </a:tc>
                <a:tc>
                  <a:txBody>
                    <a:bodyPr/>
                    <a:lstStyle/>
                    <a:p>
                      <a:pPr>
                        <a:defRPr/>
                      </a:pPr>
                      <a:r>
                        <a:rPr lang="fr-FR" sz="1100">
                          <a:solidFill>
                            <a:schemeClr val="bg1"/>
                          </a:solidFill>
                          <a:latin typeface="Century Gothic"/>
                        </a:rPr>
                        <a:t>Responsable</a:t>
                      </a:r>
                      <a:endParaRPr/>
                    </a:p>
                  </a:txBody>
                  <a:tcPr/>
                </a:tc>
                <a:tc>
                  <a:txBody>
                    <a:bodyPr/>
                    <a:lstStyle/>
                    <a:p>
                      <a:pPr>
                        <a:defRPr/>
                      </a:pPr>
                      <a:r>
                        <a:rPr lang="fr-FR" sz="1100">
                          <a:solidFill>
                            <a:schemeClr val="bg1"/>
                          </a:solidFill>
                          <a:latin typeface="Century Gothic"/>
                        </a:rPr>
                        <a:t>Mesure, suivi</a:t>
                      </a:r>
                      <a:endParaRPr/>
                    </a:p>
                  </a:txBody>
                  <a:tcPr/>
                </a:tc>
                <a:tc>
                  <a:txBody>
                    <a:bodyPr/>
                    <a:lstStyle/>
                    <a:p>
                      <a:pPr>
                        <a:defRPr/>
                      </a:pPr>
                      <a:r>
                        <a:rPr lang="fr-FR" sz="1100">
                          <a:solidFill>
                            <a:schemeClr val="bg1"/>
                          </a:solidFill>
                          <a:latin typeface="Century Gothic"/>
                        </a:rPr>
                        <a:t>Echéancier</a:t>
                      </a:r>
                      <a:endParaRPr/>
                    </a:p>
                  </a:txBody>
                  <a:tcPr/>
                </a:tc>
                <a:extLst>
                  <a:ext uri="{0D108BD9-81ED-4DB2-BD59-A6C34878D82A}">
                    <a16:rowId xmlns:a16="http://schemas.microsoft.com/office/drawing/2014/main" val="10000"/>
                  </a:ext>
                </a:extLst>
              </a:tr>
              <a:tr h="741049">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a typeface="Arial"/>
                        <a:cs typeface="Arial"/>
                      </a:endParaRPr>
                    </a:p>
                  </a:txBody>
                  <a:tcPr/>
                </a:tc>
                <a:tc>
                  <a:txBody>
                    <a:bodyPr/>
                    <a:lstStyle/>
                    <a:p>
                      <a:pPr>
                        <a:defRPr/>
                      </a:pPr>
                      <a:endParaRPr lang="fr-FR" sz="1200">
                        <a:solidFill>
                          <a:srgbClr val="314F9E"/>
                        </a:solidFill>
                        <a:latin typeface="Century Gothic"/>
                        <a:ea typeface="Arial"/>
                        <a:cs typeface="Arial"/>
                      </a:endParaRPr>
                    </a:p>
                  </a:txBody>
                  <a:tcPr/>
                </a:tc>
                <a:tc>
                  <a:txBody>
                    <a:bodyPr/>
                    <a:lstStyle/>
                    <a:p>
                      <a:pPr>
                        <a:defRPr/>
                      </a:pPr>
                      <a:endParaRPr lang="fr-FR" sz="1200">
                        <a:solidFill>
                          <a:srgbClr val="314F9E"/>
                        </a:solidFill>
                        <a:latin typeface="Century Gothic"/>
                        <a:ea typeface="Arial"/>
                        <a:cs typeface="Arial"/>
                      </a:endParaRPr>
                    </a:p>
                  </a:txBody>
                  <a:tcPr/>
                </a:tc>
                <a:extLst>
                  <a:ext uri="{0D108BD9-81ED-4DB2-BD59-A6C34878D82A}">
                    <a16:rowId xmlns:a16="http://schemas.microsoft.com/office/drawing/2014/main" val="10001"/>
                  </a:ext>
                </a:extLst>
              </a:tr>
              <a:tr h="741049">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2"/>
                  </a:ext>
                </a:extLst>
              </a:tr>
              <a:tr h="741049">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3"/>
                  </a:ext>
                </a:extLst>
              </a:tr>
              <a:tr h="741049">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4"/>
                  </a:ext>
                </a:extLst>
              </a:tr>
              <a:tr h="741049">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5"/>
                  </a:ext>
                </a:extLst>
              </a:tr>
            </a:tbl>
          </a:graphicData>
        </a:graphic>
      </p:graphicFrame>
      <p:graphicFrame>
        <p:nvGraphicFramePr>
          <p:cNvPr id="11" name="Tableau 11"/>
          <p:cNvGraphicFramePr>
            <a:graphicFrameLocks noGrp="1"/>
          </p:cNvGraphicFramePr>
          <p:nvPr/>
        </p:nvGraphicFramePr>
        <p:xfrm>
          <a:off x="484186" y="6815506"/>
          <a:ext cx="5902325" cy="2817144"/>
        </p:xfrm>
        <a:graphic>
          <a:graphicData uri="http://schemas.openxmlformats.org/drawingml/2006/table">
            <a:tbl>
              <a:tblPr firstRow="1" bandRow="1">
                <a:tableStyleId>{5C22544A-7EE6-4342-B048-85BDC9FD1C3A}</a:tableStyleId>
              </a:tblPr>
              <a:tblGrid>
                <a:gridCol w="5902325">
                  <a:extLst>
                    <a:ext uri="{9D8B030D-6E8A-4147-A177-3AD203B41FA5}">
                      <a16:colId xmlns:a16="http://schemas.microsoft.com/office/drawing/2014/main" val="20000"/>
                    </a:ext>
                  </a:extLst>
                </a:gridCol>
              </a:tblGrid>
              <a:tr h="469524">
                <a:tc>
                  <a:txBody>
                    <a:bodyPr/>
                    <a:lstStyle/>
                    <a:p>
                      <a:pPr marL="0" algn="l" defTabSz="514350">
                        <a:defRPr/>
                      </a:pPr>
                      <a:endParaRPr lang="fr-FR" sz="1200">
                        <a:solidFill>
                          <a:srgbClr val="314F9E"/>
                        </a:solidFill>
                        <a:latin typeface="Century Gothic"/>
                        <a:ea typeface="Arial"/>
                        <a:cs typeface="Arial"/>
                      </a:endParaRPr>
                    </a:p>
                  </a:txBody>
                  <a:tcPr>
                    <a:solidFill>
                      <a:srgbClr val="E9EBF6"/>
                    </a:solidFill>
                  </a:tcPr>
                </a:tc>
                <a:extLst>
                  <a:ext uri="{0D108BD9-81ED-4DB2-BD59-A6C34878D82A}">
                    <a16:rowId xmlns:a16="http://schemas.microsoft.com/office/drawing/2014/main" val="10000"/>
                  </a:ext>
                </a:extLst>
              </a:tr>
              <a:tr h="469524">
                <a:tc>
                  <a:txBody>
                    <a:bodyPr/>
                    <a:lstStyle/>
                    <a:p>
                      <a:pPr marL="0" algn="l" defTabSz="514350">
                        <a:defRPr/>
                      </a:pPr>
                      <a:endParaRPr lang="fr-FR" sz="1200">
                        <a:solidFill>
                          <a:srgbClr val="314F9E"/>
                        </a:solidFill>
                        <a:latin typeface="Century Gothic"/>
                        <a:ea typeface="Arial"/>
                        <a:cs typeface="Arial"/>
                      </a:endParaRPr>
                    </a:p>
                  </a:txBody>
                  <a:tcPr/>
                </a:tc>
                <a:extLst>
                  <a:ext uri="{0D108BD9-81ED-4DB2-BD59-A6C34878D82A}">
                    <a16:rowId xmlns:a16="http://schemas.microsoft.com/office/drawing/2014/main" val="10001"/>
                  </a:ext>
                </a:extLst>
              </a:tr>
              <a:tr h="469524">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2"/>
                  </a:ext>
                </a:extLst>
              </a:tr>
              <a:tr h="469524">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3"/>
                  </a:ext>
                </a:extLst>
              </a:tr>
              <a:tr h="469524">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4"/>
                  </a:ext>
                </a:extLst>
              </a:tr>
              <a:tr h="469524">
                <a:tc>
                  <a:txBody>
                    <a:bodyPr/>
                    <a:lstStyle/>
                    <a:p>
                      <a:pPr>
                        <a:defRPr/>
                      </a:pPr>
                      <a:endParaRPr lang="fr-FR" sz="1200">
                        <a:solidFill>
                          <a:srgbClr val="314F9E"/>
                        </a:solidFill>
                        <a:latin typeface="Century Gothic"/>
                      </a:endParaRPr>
                    </a:p>
                  </a:txBody>
                  <a:tcPr/>
                </a:tc>
                <a:extLst>
                  <a:ext uri="{0D108BD9-81ED-4DB2-BD59-A6C34878D82A}">
                    <a16:rowId xmlns:a16="http://schemas.microsoft.com/office/drawing/2014/main" val="10005"/>
                  </a:ext>
                </a:extLst>
              </a:tr>
            </a:tbl>
          </a:graphicData>
        </a:graphic>
      </p:graphicFrame>
      <p:pic>
        <p:nvPicPr>
          <p:cNvPr id="17" name="Graphique 16" descr="Femme médecin avec un remplissage uni"/>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478609" y="711134"/>
            <a:ext cx="698006" cy="698006"/>
          </a:xfrm>
          <a:prstGeom prst="rect">
            <a:avLst/>
          </a:prstGeom>
        </p:spPr>
      </p:pic>
      <p:sp>
        <p:nvSpPr>
          <p:cNvPr id="3" name="ZoneTexte 2"/>
          <p:cNvSpPr txBox="1"/>
          <p:nvPr/>
        </p:nvSpPr>
        <p:spPr bwMode="auto">
          <a:xfrm>
            <a:off x="540567" y="5962702"/>
            <a:ext cx="5915024" cy="916973"/>
          </a:xfrm>
          <a:prstGeom prst="rect">
            <a:avLst/>
          </a:prstGeom>
        </p:spPr>
        <p:txBody>
          <a:bodyPr vert="horz" lIns="91440" tIns="45720" rIns="91440" bIns="45720" rtlCol="0" anchor="ctr">
            <a:normAutofit/>
          </a:bodyPr>
          <a:lstStyle>
            <a:lvl1pPr algn="ctr" defTabSz="514350">
              <a:lnSpc>
                <a:spcPct val="90000"/>
              </a:lnSpc>
              <a:spcBef>
                <a:spcPts val="0"/>
              </a:spcBef>
              <a:buNone/>
              <a:defRPr sz="1600" b="1">
                <a:solidFill>
                  <a:srgbClr val="3191CF"/>
                </a:solidFill>
                <a:latin typeface="Century Gothic"/>
              </a:defRPr>
            </a:lvl1pPr>
          </a:lstStyle>
          <a:p>
            <a:pPr>
              <a:lnSpc>
                <a:spcPct val="120000"/>
              </a:lnSpc>
              <a:defRPr/>
            </a:pPr>
            <a:r>
              <a:rPr lang="fr-FR"/>
              <a:t>Personnes ayant participé à l’analyse pluridisciplinaire </a:t>
            </a:r>
            <a:endParaRPr/>
          </a:p>
          <a:p>
            <a:pPr>
              <a:lnSpc>
                <a:spcPct val="120000"/>
              </a:lnSpc>
              <a:defRPr/>
            </a:pPr>
            <a:r>
              <a:rPr lang="fr-FR" sz="1400" b="0" i="1">
                <a:solidFill>
                  <a:srgbClr val="314F9E"/>
                </a:solidFill>
              </a:rPr>
              <a:t>Nous vous remercions de préciser la qualité des personnes (professionnels, patients, personnes accompagnées…)</a:t>
            </a:r>
            <a:endParaRPr/>
          </a:p>
          <a:p>
            <a:pPr>
              <a:lnSpc>
                <a:spcPct val="120000"/>
              </a:lnSpc>
              <a:defRPr/>
            </a:pPr>
            <a:endParaRPr lang="fr-FR" sz="1400" b="0" i="1">
              <a:solidFill>
                <a:srgbClr val="314F9E"/>
              </a:solidFill>
            </a:endParaRPr>
          </a:p>
        </p:txBody>
      </p:sp>
      <p:pic>
        <p:nvPicPr>
          <p:cNvPr id="13" name="Image 67"/>
          <p:cNvPicPr>
            <a:picLocks noChangeAspect="1"/>
          </p:cNvPicPr>
          <p:nvPr/>
        </p:nvPicPr>
        <p:blipFill>
          <a:blip r:embed="rId5"/>
          <a:stretch/>
        </p:blipFill>
        <p:spPr bwMode="auto">
          <a:xfrm>
            <a:off x="396842" y="114561"/>
            <a:ext cx="1172725" cy="515502"/>
          </a:xfrm>
          <a:prstGeom prst="rect">
            <a:avLst/>
          </a:prstGeom>
        </p:spPr>
      </p:pic>
      <p:sp>
        <p:nvSpPr>
          <p:cNvPr id="5" name="ZoneTexte 4"/>
          <p:cNvSpPr txBox="1"/>
          <p:nvPr/>
        </p:nvSpPr>
        <p:spPr bwMode="auto">
          <a:xfrm>
            <a:off x="4067503" y="6195847"/>
            <a:ext cx="184731" cy="369332"/>
          </a:xfrm>
          <a:prstGeom prst="rect">
            <a:avLst/>
          </a:prstGeom>
          <a:noFill/>
        </p:spPr>
        <p:txBody>
          <a:bodyPr wrap="none" rtlCol="0">
            <a:spAutoFit/>
          </a:bodyPr>
          <a:lstStyle/>
          <a:p>
            <a:pPr>
              <a:defRPr/>
            </a:pPr>
            <a:endParaRPr lang="fr-FR"/>
          </a:p>
        </p:txBody>
      </p:sp>
      <p:pic>
        <p:nvPicPr>
          <p:cNvPr id="10"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ZoneTexte 5"/>
          <p:cNvSpPr txBox="1"/>
          <p:nvPr/>
        </p:nvSpPr>
        <p:spPr bwMode="auto">
          <a:xfrm>
            <a:off x="1203999" y="5280989"/>
            <a:ext cx="5182510" cy="769441"/>
          </a:xfrm>
          <a:prstGeom prst="rect">
            <a:avLst/>
          </a:prstGeom>
          <a:noFill/>
        </p:spPr>
        <p:txBody>
          <a:bodyPr wrap="square">
            <a:spAutoFit/>
          </a:bodyPr>
          <a:lstStyle/>
          <a:p>
            <a:pPr algn="ctr">
              <a:defRPr/>
            </a:pPr>
            <a:r>
              <a:rPr lang="fr-FR" sz="1600" b="1">
                <a:solidFill>
                  <a:srgbClr val="3191CF"/>
                </a:solidFill>
                <a:latin typeface="Century Gothic"/>
              </a:rPr>
              <a:t>Références bibliographiques</a:t>
            </a:r>
            <a:endParaRPr/>
          </a:p>
          <a:p>
            <a:pPr algn="ctr">
              <a:defRPr/>
            </a:pPr>
            <a:r>
              <a:rPr lang="fr-FR" sz="1400" i="1">
                <a:solidFill>
                  <a:srgbClr val="314F9E"/>
                </a:solidFill>
                <a:latin typeface="Century Gothic"/>
              </a:rPr>
              <a:t>Recommandations de bonnes pratiques professionnelles en lien avec l’Evénement Indésirable</a:t>
            </a:r>
            <a:endParaRPr lang="fr-FR" sz="1600" b="1">
              <a:solidFill>
                <a:srgbClr val="3191CF"/>
              </a:solidFill>
              <a:latin typeface="Century Gothic"/>
            </a:endParaRPr>
          </a:p>
        </p:txBody>
      </p:sp>
      <p:pic>
        <p:nvPicPr>
          <p:cNvPr id="10" name="Graphique 9" descr="Livres contour"/>
          <p:cNvPicPr>
            <a:picLocks noChangeAspect="1"/>
          </p:cNvPicPr>
          <p:nvPr/>
        </p:nvPicPr>
        <p:blipFill>
          <a:blip r:embed="rId3">
            <a:extLst>
              <a:ext uri="{96DAC541-7B7A-43D3-8B79-37D633B846F1}">
                <asvg:svgBlip xmlns="" xmlns:m="http://schemas.openxmlformats.org/officeDocument/2006/math" xmlns:w="http://schemas.openxmlformats.org/wordprocessingml/2006/main" xmlns:mc="http://schemas.openxmlformats.org/markup-compatibility/2006" xmlns:asvg="http://schemas.microsoft.com/office/drawing/2016/SVG/main" r:embed="rId4"/>
              </a:ext>
            </a:extLst>
          </a:blip>
          <a:stretch/>
        </p:blipFill>
        <p:spPr bwMode="auto">
          <a:xfrm>
            <a:off x="471488" y="5191368"/>
            <a:ext cx="732512" cy="732512"/>
          </a:xfrm>
          <a:prstGeom prst="rect">
            <a:avLst/>
          </a:prstGeom>
        </p:spPr>
      </p:pic>
      <p:graphicFrame>
        <p:nvGraphicFramePr>
          <p:cNvPr id="11" name="Tableau 11"/>
          <p:cNvGraphicFramePr>
            <a:graphicFrameLocks noGrp="1"/>
          </p:cNvGraphicFramePr>
          <p:nvPr/>
        </p:nvGraphicFramePr>
        <p:xfrm>
          <a:off x="493524" y="6050431"/>
          <a:ext cx="5902325" cy="3352884"/>
        </p:xfrm>
        <a:graphic>
          <a:graphicData uri="http://schemas.openxmlformats.org/drawingml/2006/table">
            <a:tbl>
              <a:tblPr firstRow="1" bandRow="1">
                <a:tableStyleId>{5C22544A-7EE6-4342-B048-85BDC9FD1C3A}</a:tableStyleId>
              </a:tblPr>
              <a:tblGrid>
                <a:gridCol w="5902325">
                  <a:extLst>
                    <a:ext uri="{9D8B030D-6E8A-4147-A177-3AD203B41FA5}">
                      <a16:colId xmlns:a16="http://schemas.microsoft.com/office/drawing/2014/main" val="20000"/>
                    </a:ext>
                  </a:extLst>
                </a:gridCol>
              </a:tblGrid>
              <a:tr h="558814">
                <a:tc>
                  <a:txBody>
                    <a:bodyPr/>
                    <a:lstStyle/>
                    <a:p>
                      <a:pPr marL="0" algn="l" defTabSz="514350">
                        <a:defRPr/>
                      </a:pPr>
                      <a:endParaRPr lang="fr-FR" sz="1400" i="1">
                        <a:solidFill>
                          <a:srgbClr val="314F9E"/>
                        </a:solidFill>
                        <a:latin typeface="Century Gothic"/>
                        <a:ea typeface="Arial"/>
                        <a:cs typeface="Arial"/>
                      </a:endParaRPr>
                    </a:p>
                  </a:txBody>
                  <a:tcPr>
                    <a:solidFill>
                      <a:srgbClr val="E9EBF6"/>
                    </a:solidFill>
                  </a:tcPr>
                </a:tc>
                <a:extLst>
                  <a:ext uri="{0D108BD9-81ED-4DB2-BD59-A6C34878D82A}">
                    <a16:rowId xmlns:a16="http://schemas.microsoft.com/office/drawing/2014/main" val="10000"/>
                  </a:ext>
                </a:extLst>
              </a:tr>
              <a:tr h="558814">
                <a:tc>
                  <a:txBody>
                    <a:bodyPr/>
                    <a:lstStyle/>
                    <a:p>
                      <a:pPr marL="0" algn="l" defTabSz="514350">
                        <a:defRPr/>
                      </a:pPr>
                      <a:endParaRPr lang="fr-FR" sz="1400" i="1">
                        <a:solidFill>
                          <a:srgbClr val="314F9E"/>
                        </a:solidFill>
                        <a:latin typeface="Century Gothic"/>
                        <a:ea typeface="Arial"/>
                        <a:cs typeface="Arial"/>
                      </a:endParaRPr>
                    </a:p>
                  </a:txBody>
                  <a:tcPr/>
                </a:tc>
                <a:extLst>
                  <a:ext uri="{0D108BD9-81ED-4DB2-BD59-A6C34878D82A}">
                    <a16:rowId xmlns:a16="http://schemas.microsoft.com/office/drawing/2014/main" val="10001"/>
                  </a:ext>
                </a:extLst>
              </a:tr>
              <a:tr h="558814">
                <a:tc>
                  <a:txBody>
                    <a:bodyPr/>
                    <a:lstStyle/>
                    <a:p>
                      <a:pPr>
                        <a:defRPr/>
                      </a:pPr>
                      <a:endParaRPr lang="fr-FR" sz="1400" i="1">
                        <a:solidFill>
                          <a:srgbClr val="314F9E"/>
                        </a:solidFill>
                        <a:latin typeface="Century Gothic"/>
                        <a:ea typeface="Arial"/>
                        <a:cs typeface="Arial"/>
                      </a:endParaRPr>
                    </a:p>
                  </a:txBody>
                  <a:tcPr/>
                </a:tc>
                <a:extLst>
                  <a:ext uri="{0D108BD9-81ED-4DB2-BD59-A6C34878D82A}">
                    <a16:rowId xmlns:a16="http://schemas.microsoft.com/office/drawing/2014/main" val="10002"/>
                  </a:ext>
                </a:extLst>
              </a:tr>
              <a:tr h="558814">
                <a:tc>
                  <a:txBody>
                    <a:bodyPr/>
                    <a:lstStyle/>
                    <a:p>
                      <a:pPr>
                        <a:defRPr/>
                      </a:pPr>
                      <a:endParaRPr lang="fr-FR" sz="1400" i="1">
                        <a:solidFill>
                          <a:srgbClr val="314F9E"/>
                        </a:solidFill>
                        <a:latin typeface="Century Gothic"/>
                        <a:ea typeface="Arial"/>
                        <a:cs typeface="Arial"/>
                      </a:endParaRPr>
                    </a:p>
                  </a:txBody>
                  <a:tcPr/>
                </a:tc>
                <a:extLst>
                  <a:ext uri="{0D108BD9-81ED-4DB2-BD59-A6C34878D82A}">
                    <a16:rowId xmlns:a16="http://schemas.microsoft.com/office/drawing/2014/main" val="10003"/>
                  </a:ext>
                </a:extLst>
              </a:tr>
              <a:tr h="558814">
                <a:tc>
                  <a:txBody>
                    <a:bodyPr/>
                    <a:lstStyle/>
                    <a:p>
                      <a:pPr>
                        <a:defRPr/>
                      </a:pPr>
                      <a:endParaRPr lang="fr-FR" sz="1400" i="1">
                        <a:solidFill>
                          <a:srgbClr val="314F9E"/>
                        </a:solidFill>
                        <a:latin typeface="Century Gothic"/>
                        <a:ea typeface="Arial"/>
                        <a:cs typeface="Arial"/>
                      </a:endParaRPr>
                    </a:p>
                  </a:txBody>
                  <a:tcPr/>
                </a:tc>
                <a:extLst>
                  <a:ext uri="{0D108BD9-81ED-4DB2-BD59-A6C34878D82A}">
                    <a16:rowId xmlns:a16="http://schemas.microsoft.com/office/drawing/2014/main" val="10004"/>
                  </a:ext>
                </a:extLst>
              </a:tr>
              <a:tr h="558814">
                <a:tc>
                  <a:txBody>
                    <a:bodyPr/>
                    <a:lstStyle/>
                    <a:p>
                      <a:pPr>
                        <a:defRPr/>
                      </a:pPr>
                      <a:endParaRPr lang="fr-FR" sz="1400" i="1">
                        <a:solidFill>
                          <a:srgbClr val="314F9E"/>
                        </a:solidFill>
                        <a:latin typeface="Century Gothic"/>
                        <a:ea typeface="Arial"/>
                        <a:cs typeface="Arial"/>
                      </a:endParaRPr>
                    </a:p>
                  </a:txBody>
                  <a:tcPr/>
                </a:tc>
                <a:extLst>
                  <a:ext uri="{0D108BD9-81ED-4DB2-BD59-A6C34878D82A}">
                    <a16:rowId xmlns:a16="http://schemas.microsoft.com/office/drawing/2014/main" val="10005"/>
                  </a:ext>
                </a:extLst>
              </a:tr>
            </a:tbl>
          </a:graphicData>
        </a:graphic>
      </p:graphicFrame>
      <p:graphicFrame>
        <p:nvGraphicFramePr>
          <p:cNvPr id="19" name="Tableau 9"/>
          <p:cNvGraphicFramePr>
            <a:graphicFrameLocks noGrp="1"/>
          </p:cNvGraphicFramePr>
          <p:nvPr/>
        </p:nvGraphicFramePr>
        <p:xfrm>
          <a:off x="533973" y="1403762"/>
          <a:ext cx="5867972" cy="1443204"/>
        </p:xfrm>
        <a:graphic>
          <a:graphicData uri="http://schemas.openxmlformats.org/drawingml/2006/table">
            <a:tbl>
              <a:tblPr firstRow="1" bandRow="1">
                <a:tableStyleId>{5C22544A-7EE6-4342-B048-85BDC9FD1C3A}</a:tableStyleId>
              </a:tblPr>
              <a:tblGrid>
                <a:gridCol w="2933986">
                  <a:extLst>
                    <a:ext uri="{9D8B030D-6E8A-4147-A177-3AD203B41FA5}">
                      <a16:colId xmlns:a16="http://schemas.microsoft.com/office/drawing/2014/main" val="20000"/>
                    </a:ext>
                  </a:extLst>
                </a:gridCol>
                <a:gridCol w="2933986">
                  <a:extLst>
                    <a:ext uri="{9D8B030D-6E8A-4147-A177-3AD203B41FA5}">
                      <a16:colId xmlns:a16="http://schemas.microsoft.com/office/drawing/2014/main" val="20001"/>
                    </a:ext>
                  </a:extLst>
                </a:gridCol>
              </a:tblGrid>
              <a:tr h="1443204">
                <a:tc>
                  <a:txBody>
                    <a:bodyPr/>
                    <a:lstStyle/>
                    <a:p>
                      <a:pPr marL="0" marR="0" lvl="0" indent="12700" algn="ctr" defTabSz="914400">
                        <a:lnSpc>
                          <a:spcPct val="100000"/>
                        </a:lnSpc>
                        <a:spcBef>
                          <a:spcPts val="0"/>
                        </a:spcBef>
                        <a:spcAft>
                          <a:spcPts val="0"/>
                        </a:spcAft>
                        <a:buClrTx/>
                        <a:buSzTx/>
                        <a:buFontTx/>
                        <a:buNone/>
                        <a:defRPr/>
                      </a:pPr>
                      <a:r>
                        <a:rPr lang="fr-FR" sz="1200" b="0" i="1" u="none" strike="noStrike" cap="none" spc="0">
                          <a:ln>
                            <a:noFill/>
                          </a:ln>
                          <a:solidFill>
                            <a:srgbClr val="314F9E"/>
                          </a:solidFill>
                          <a:latin typeface="Century Gothic"/>
                          <a:ea typeface="Arial"/>
                          <a:cs typeface="Arial"/>
                        </a:rPr>
                        <a:t>Si oui, sous quelle forme ?</a:t>
                      </a:r>
                      <a:endParaRPr/>
                    </a:p>
                    <a:p>
                      <a:pPr marL="0" indent="0" algn="ctr">
                        <a:buFontTx/>
                        <a:buNone/>
                        <a:defRPr/>
                      </a:pPr>
                      <a:endParaRPr lang="fr-FR" sz="1200" b="0">
                        <a:solidFill>
                          <a:srgbClr val="314F9E"/>
                        </a:solidFill>
                        <a:latin typeface="Century Gothic"/>
                      </a:endParaRPr>
                    </a:p>
                  </a:txBody>
                  <a:tcPr>
                    <a:solidFill>
                      <a:srgbClr val="E9EBF6"/>
                    </a:solidFill>
                  </a:tcPr>
                </a:tc>
                <a:tc>
                  <a:txBody>
                    <a:bodyPr/>
                    <a:lstStyle/>
                    <a:p>
                      <a:pPr marL="0" marR="0" lvl="0" indent="0" algn="ctr" defTabSz="514350">
                        <a:lnSpc>
                          <a:spcPct val="100000"/>
                        </a:lnSpc>
                        <a:spcBef>
                          <a:spcPts val="0"/>
                        </a:spcBef>
                        <a:spcAft>
                          <a:spcPts val="0"/>
                        </a:spcAft>
                        <a:buClrTx/>
                        <a:buSzTx/>
                        <a:buFontTx/>
                        <a:buNone/>
                        <a:defRPr/>
                      </a:pPr>
                      <a:r>
                        <a:rPr lang="fr-FR" sz="1200" b="0" i="1" u="none" strike="noStrike" cap="none" spc="0">
                          <a:ln>
                            <a:noFill/>
                          </a:ln>
                          <a:solidFill>
                            <a:srgbClr val="314F9E"/>
                          </a:solidFill>
                          <a:latin typeface="Century Gothic"/>
                          <a:ea typeface="Arial"/>
                          <a:cs typeface="Arial"/>
                        </a:rPr>
                        <a:t>Si non, pour quelle(s) raison(s)?</a:t>
                      </a:r>
                      <a:endParaRPr/>
                    </a:p>
                    <a:p>
                      <a:pPr marL="0" indent="0" algn="ctr">
                        <a:buFontTx/>
                        <a:buNone/>
                        <a:defRPr/>
                      </a:pPr>
                      <a:endParaRPr lang="fr-FR" sz="1200" b="0">
                        <a:solidFill>
                          <a:srgbClr val="314F9E"/>
                        </a:solidFill>
                        <a:latin typeface="Century Gothic"/>
                      </a:endParaRPr>
                    </a:p>
                  </a:txBody>
                  <a:tcPr>
                    <a:solidFill>
                      <a:srgbClr val="E9EBF6"/>
                    </a:solidFill>
                  </a:tcPr>
                </a:tc>
                <a:extLst>
                  <a:ext uri="{0D108BD9-81ED-4DB2-BD59-A6C34878D82A}">
                    <a16:rowId xmlns:a16="http://schemas.microsoft.com/office/drawing/2014/main" val="10000"/>
                  </a:ext>
                </a:extLst>
              </a:tr>
            </a:tbl>
          </a:graphicData>
        </a:graphic>
      </p:graphicFrame>
      <p:sp>
        <p:nvSpPr>
          <p:cNvPr id="20" name="ZoneTexte 19"/>
          <p:cNvSpPr txBox="1"/>
          <p:nvPr/>
        </p:nvSpPr>
        <p:spPr bwMode="auto">
          <a:xfrm>
            <a:off x="527750" y="804900"/>
            <a:ext cx="5868099" cy="584775"/>
          </a:xfrm>
          <a:prstGeom prst="rect">
            <a:avLst/>
          </a:prstGeom>
          <a:noFill/>
        </p:spPr>
        <p:txBody>
          <a:bodyPr wrap="square">
            <a:spAutoFit/>
          </a:bodyPr>
          <a:lstStyle/>
          <a:p>
            <a:pPr indent="12700" algn="ctr">
              <a:defRPr/>
            </a:pPr>
            <a:r>
              <a:rPr lang="fr-FR" sz="1600" b="1">
                <a:solidFill>
                  <a:srgbClr val="3191CF"/>
                </a:solidFill>
                <a:latin typeface="Century Gothic"/>
              </a:rPr>
              <a:t>Un retour au déclarant de l’Evénement Indésirable a-t-il été réalisé ?</a:t>
            </a:r>
            <a:endParaRPr/>
          </a:p>
        </p:txBody>
      </p:sp>
      <p:pic>
        <p:nvPicPr>
          <p:cNvPr id="22" name="Image 67"/>
          <p:cNvPicPr>
            <a:picLocks noChangeAspect="1"/>
          </p:cNvPicPr>
          <p:nvPr/>
        </p:nvPicPr>
        <p:blipFill>
          <a:blip r:embed="rId5"/>
          <a:stretch/>
        </p:blipFill>
        <p:spPr bwMode="auto">
          <a:xfrm>
            <a:off x="396842" y="114561"/>
            <a:ext cx="1172725" cy="515502"/>
          </a:xfrm>
          <a:prstGeom prst="rect">
            <a:avLst/>
          </a:prstGeom>
        </p:spPr>
      </p:pic>
      <p:graphicFrame>
        <p:nvGraphicFramePr>
          <p:cNvPr id="25" name="Tableau 9"/>
          <p:cNvGraphicFramePr>
            <a:graphicFrameLocks noGrp="1"/>
          </p:cNvGraphicFramePr>
          <p:nvPr/>
        </p:nvGraphicFramePr>
        <p:xfrm>
          <a:off x="527750" y="3707319"/>
          <a:ext cx="5868099" cy="1554480"/>
        </p:xfrm>
        <a:graphic>
          <a:graphicData uri="http://schemas.openxmlformats.org/drawingml/2006/table">
            <a:tbl>
              <a:tblPr firstRow="1" bandRow="1">
                <a:tableStyleId>{5C22544A-7EE6-4342-B048-85BDC9FD1C3A}</a:tableStyleId>
              </a:tblPr>
              <a:tblGrid>
                <a:gridCol w="5868099">
                  <a:extLst>
                    <a:ext uri="{9D8B030D-6E8A-4147-A177-3AD203B41FA5}">
                      <a16:colId xmlns:a16="http://schemas.microsoft.com/office/drawing/2014/main" val="20000"/>
                    </a:ext>
                  </a:extLst>
                </a:gridCol>
              </a:tblGrid>
              <a:tr h="1421189">
                <a:tc>
                  <a:txBody>
                    <a:bodyPr/>
                    <a:lstStyle/>
                    <a:p>
                      <a:pPr marL="0" marR="0" lvl="0" indent="12700" algn="ctr" defTabSz="914400">
                        <a:lnSpc>
                          <a:spcPct val="100000"/>
                        </a:lnSpc>
                        <a:spcBef>
                          <a:spcPts val="0"/>
                        </a:spcBef>
                        <a:spcAft>
                          <a:spcPts val="0"/>
                        </a:spcAft>
                        <a:buClrTx/>
                        <a:buSzTx/>
                        <a:buFontTx/>
                        <a:buNone/>
                        <a:defRPr/>
                      </a:pPr>
                      <a:r>
                        <a:rPr lang="fr-FR" sz="1200" b="0" i="1" u="none" strike="noStrike" cap="none" spc="0">
                          <a:ln>
                            <a:noFill/>
                          </a:ln>
                          <a:solidFill>
                            <a:srgbClr val="314F9E"/>
                          </a:solidFill>
                          <a:latin typeface="Century Gothic"/>
                          <a:ea typeface="Arial"/>
                          <a:cs typeface="Arial"/>
                        </a:rPr>
                        <a:t>Si oui, de quelle manière ? Avec qui ? Un retour au patient a-t-il ensuite été envisagé à l'issue de l'analyse ?</a:t>
                      </a:r>
                      <a:endParaRPr/>
                    </a:p>
                    <a:p>
                      <a:pPr marL="0" indent="0" algn="ctr">
                        <a:buFontTx/>
                        <a:buNone/>
                        <a:defRPr/>
                      </a:pPr>
                      <a:endParaRPr lang="fr-FR" sz="1200" b="0">
                        <a:solidFill>
                          <a:srgbClr val="314F9E"/>
                        </a:solidFill>
                        <a:latin typeface="Century Gothic"/>
                      </a:endParaRPr>
                    </a:p>
                    <a:p>
                      <a:pPr marL="0" indent="0" algn="ctr">
                        <a:buFontTx/>
                        <a:buNone/>
                        <a:defRPr/>
                      </a:pPr>
                      <a:endParaRPr lang="fr-FR" sz="1200" b="0">
                        <a:solidFill>
                          <a:srgbClr val="314F9E"/>
                        </a:solidFill>
                        <a:latin typeface="Century Gothic"/>
                      </a:endParaRPr>
                    </a:p>
                    <a:p>
                      <a:pPr marL="0" indent="0" algn="ctr">
                        <a:buFontTx/>
                        <a:buNone/>
                        <a:defRPr/>
                      </a:pPr>
                      <a:endParaRPr lang="fr-FR" sz="1200" b="0">
                        <a:solidFill>
                          <a:srgbClr val="314F9E"/>
                        </a:solidFill>
                        <a:latin typeface="Century Gothic"/>
                      </a:endParaRPr>
                    </a:p>
                    <a:p>
                      <a:pPr marL="0" indent="0" algn="ctr">
                        <a:buFontTx/>
                        <a:buNone/>
                        <a:defRPr/>
                      </a:pPr>
                      <a:endParaRPr lang="fr-FR" sz="1200" b="0">
                        <a:solidFill>
                          <a:srgbClr val="314F9E"/>
                        </a:solidFill>
                        <a:latin typeface="Century Gothic"/>
                      </a:endParaRPr>
                    </a:p>
                    <a:p>
                      <a:pPr marL="0" indent="0" algn="ctr">
                        <a:buFontTx/>
                        <a:buNone/>
                        <a:defRPr/>
                      </a:pPr>
                      <a:endParaRPr lang="fr-FR" sz="1200" b="0">
                        <a:solidFill>
                          <a:srgbClr val="314F9E"/>
                        </a:solidFill>
                        <a:latin typeface="Century Gothic"/>
                      </a:endParaRPr>
                    </a:p>
                    <a:p>
                      <a:pPr marL="0" indent="0" algn="ctr">
                        <a:buFontTx/>
                        <a:buNone/>
                        <a:defRPr/>
                      </a:pPr>
                      <a:endParaRPr lang="fr-FR" sz="1200" b="0">
                        <a:solidFill>
                          <a:srgbClr val="314F9E"/>
                        </a:solidFill>
                        <a:latin typeface="Century Gothic"/>
                      </a:endParaRPr>
                    </a:p>
                  </a:txBody>
                  <a:tcPr>
                    <a:solidFill>
                      <a:srgbClr val="E9EBF6"/>
                    </a:solidFill>
                  </a:tcPr>
                </a:tc>
                <a:extLst>
                  <a:ext uri="{0D108BD9-81ED-4DB2-BD59-A6C34878D82A}">
                    <a16:rowId xmlns:a16="http://schemas.microsoft.com/office/drawing/2014/main" val="10000"/>
                  </a:ext>
                </a:extLst>
              </a:tr>
            </a:tbl>
          </a:graphicData>
        </a:graphic>
      </p:graphicFrame>
      <p:sp>
        <p:nvSpPr>
          <p:cNvPr id="26" name="ZoneTexte 25"/>
          <p:cNvSpPr txBox="1"/>
          <p:nvPr/>
        </p:nvSpPr>
        <p:spPr bwMode="auto">
          <a:xfrm>
            <a:off x="527750" y="2876323"/>
            <a:ext cx="5868099" cy="830997"/>
          </a:xfrm>
          <a:prstGeom prst="rect">
            <a:avLst/>
          </a:prstGeom>
          <a:noFill/>
        </p:spPr>
        <p:txBody>
          <a:bodyPr wrap="square">
            <a:spAutoFit/>
          </a:bodyPr>
          <a:lstStyle/>
          <a:p>
            <a:pPr indent="12700" algn="ctr">
              <a:defRPr/>
            </a:pPr>
            <a:r>
              <a:rPr lang="fr-FR" sz="1600" b="1">
                <a:solidFill>
                  <a:srgbClr val="3191CF"/>
                </a:solidFill>
                <a:latin typeface="Century Gothic"/>
              </a:rPr>
              <a:t>Un entretien avec le patient / la personne accompagnée et/ou les proches dans le cadre de l'analyse a-t-il été réalisé ?</a:t>
            </a:r>
            <a:endParaRPr/>
          </a:p>
        </p:txBody>
      </p:sp>
      <p:pic>
        <p:nvPicPr>
          <p:cNvPr id="12"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67"/>
          <p:cNvPicPr>
            <a:picLocks noChangeAspect="1"/>
          </p:cNvPicPr>
          <p:nvPr/>
        </p:nvPicPr>
        <p:blipFill>
          <a:blip r:embed="rId3"/>
          <a:stretch/>
        </p:blipFill>
        <p:spPr bwMode="auto">
          <a:xfrm>
            <a:off x="396842" y="114561"/>
            <a:ext cx="1172725" cy="515502"/>
          </a:xfrm>
          <a:prstGeom prst="rect">
            <a:avLst/>
          </a:prstGeom>
        </p:spPr>
      </p:pic>
      <p:sp>
        <p:nvSpPr>
          <p:cNvPr id="6" name="ZoneTexte 5"/>
          <p:cNvSpPr txBox="1"/>
          <p:nvPr/>
        </p:nvSpPr>
        <p:spPr bwMode="auto">
          <a:xfrm>
            <a:off x="527750" y="804900"/>
            <a:ext cx="5868099" cy="1200329"/>
          </a:xfrm>
          <a:prstGeom prst="rect">
            <a:avLst/>
          </a:prstGeom>
          <a:noFill/>
        </p:spPr>
        <p:txBody>
          <a:bodyPr wrap="square">
            <a:spAutoFit/>
          </a:bodyPr>
          <a:lstStyle/>
          <a:p>
            <a:pPr indent="12700" algn="ctr">
              <a:defRPr/>
            </a:pPr>
            <a:r>
              <a:rPr lang="fr-FR" sz="1600" b="1">
                <a:solidFill>
                  <a:srgbClr val="3191CF"/>
                </a:solidFill>
                <a:latin typeface="Century Gothic"/>
              </a:rPr>
              <a:t>Annexe – Aide au plan d’action</a:t>
            </a:r>
            <a:endParaRPr/>
          </a:p>
          <a:p>
            <a:pPr indent="12700" algn="ctr">
              <a:defRPr/>
            </a:pPr>
            <a:r>
              <a:rPr lang="fr-FR" sz="1400">
                <a:solidFill>
                  <a:srgbClr val="314F9E"/>
                </a:solidFill>
                <a:latin typeface="Century Gothic"/>
              </a:rPr>
              <a:t>Guide de hiérarchisation des actions par catégorie, Érage</a:t>
            </a:r>
          </a:p>
          <a:p>
            <a:pPr indent="12700" algn="ctr">
              <a:defRPr/>
            </a:pPr>
            <a:r>
              <a:rPr lang="fr-FR" sz="1400" i="1">
                <a:solidFill>
                  <a:srgbClr val="314F9E"/>
                </a:solidFill>
                <a:latin typeface="Century Gothic"/>
              </a:rPr>
              <a:t>L’ERAGE (Equipe Régionale d’Appui à la Gestion des Evénements indésirables) est intégrée au Réseau Qualité Bourgogne-Franche-Comté (RéQua, Structure Régionale d’Appui). </a:t>
            </a:r>
            <a:endParaRPr/>
          </a:p>
        </p:txBody>
      </p:sp>
      <p:pic>
        <p:nvPicPr>
          <p:cNvPr id="8" name="Image 7"/>
          <p:cNvPicPr>
            <a:picLocks noChangeAspect="1"/>
          </p:cNvPicPr>
          <p:nvPr/>
        </p:nvPicPr>
        <p:blipFill>
          <a:blip r:embed="rId4"/>
          <a:srcRect l="7697" t="14494" r="6738" b="11567"/>
          <a:stretch/>
        </p:blipFill>
        <p:spPr bwMode="auto">
          <a:xfrm>
            <a:off x="219919" y="2415330"/>
            <a:ext cx="6405607" cy="3911384"/>
          </a:xfrm>
          <a:prstGeom prst="rect">
            <a:avLst/>
          </a:prstGeom>
        </p:spPr>
      </p:pic>
      <p:pic>
        <p:nvPicPr>
          <p:cNvPr id="7" name="Picture 2" descr="W:\SANTEPUBLIQUETRAVAIL\QUALIRELSANTE\8.Processus supports\Administration du système d'information\Présentation QualiREL Santé\Logo QualiREL\Logo QualiREL Santé Simpl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0025" y="134936"/>
            <a:ext cx="929336" cy="50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mc:Choice>
    <mc:Fallback xmlns="" xmlns:m="http://schemas.openxmlformats.org/officeDocument/2006/math" xmlns:w="http://schemas.openxmlformats.org/wordprocessingml/2006/main">
      <p:transition advClick="1"/>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408</Words>
  <Application>Microsoft Office PowerPoint</Application>
  <DocSecurity>0</DocSecurity>
  <PresentationFormat>Format A4 (210 x 297 mm)</PresentationFormat>
  <Paragraphs>164</Paragraphs>
  <Slides>7</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Calibri</vt:lpstr>
      <vt:lpstr>Calibri Light</vt:lpstr>
      <vt:lpstr>Century Gothic</vt:lpstr>
      <vt:lpstr>Courier New</vt:lpstr>
      <vt:lpstr>Raleway</vt:lpstr>
      <vt:lpstr>Thème Office</vt:lpstr>
      <vt:lpstr>Présentation PowerPoint</vt:lpstr>
      <vt:lpstr> Chronologie de l’événement indésirable  La chronologie de l’événement doit être décrite de manière complète, précise, anonymisée, de façon neutre et sans interprétation</vt:lpstr>
      <vt:lpstr>Présentation PowerPoint</vt:lpstr>
      <vt:lpstr>Présentation PowerPoint</vt:lpstr>
      <vt:lpstr>Plan d’action</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Laure Hardouin</dc:creator>
  <cp:keywords/>
  <dc:description/>
  <cp:lastModifiedBy>vpouzet</cp:lastModifiedBy>
  <cp:revision>49</cp:revision>
  <dcterms:created xsi:type="dcterms:W3CDTF">2021-10-26T14:36:52Z</dcterms:created>
  <dcterms:modified xsi:type="dcterms:W3CDTF">2025-02-13T08:32:46Z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0x010100B33CC82F2EF2D143B7AE8AF21371C71F</vt:lpwstr>
  </property>
  <property fmtid="{D5CDD505-2E9C-101B-9397-08002B2CF9AE}" pid="3" name="MediaServiceImageTags">
    <vt:lpwstr/>
  </property>
</Properties>
</file>