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  <p:sldMasterId id="2147483684" r:id="rId2"/>
  </p:sldMasterIdLst>
  <p:notesMasterIdLst>
    <p:notesMasterId r:id="rId19"/>
  </p:notesMasterIdLst>
  <p:sldIdLst>
    <p:sldId id="256" r:id="rId3"/>
    <p:sldId id="259" r:id="rId4"/>
    <p:sldId id="260" r:id="rId5"/>
    <p:sldId id="261" r:id="rId6"/>
    <p:sldId id="268" r:id="rId7"/>
    <p:sldId id="271" r:id="rId8"/>
    <p:sldId id="262" r:id="rId9"/>
    <p:sldId id="263" r:id="rId10"/>
    <p:sldId id="264" r:id="rId11"/>
    <p:sldId id="274" r:id="rId12"/>
    <p:sldId id="275" r:id="rId13"/>
    <p:sldId id="266" r:id="rId14"/>
    <p:sldId id="267" r:id="rId15"/>
    <p:sldId id="269" r:id="rId16"/>
    <p:sldId id="272" r:id="rId17"/>
    <p:sldId id="276" r:id="rId1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23247A-E728-46FB-8C2A-C6EF3A4370E5}" type="doc">
      <dgm:prSet loTypeId="urn:microsoft.com/office/officeart/2005/8/layout/chevron1" loCatId="process" qsTypeId="urn:microsoft.com/office/officeart/2005/8/quickstyle/simple1" qsCatId="simple" csTypeId="urn:microsoft.com/office/officeart/2005/8/colors/colorful4" csCatId="colorful" phldr="1"/>
      <dgm:spPr/>
    </dgm:pt>
    <dgm:pt modelId="{1075F0ED-DB8A-4B76-96FB-70D59FF8FEC1}">
      <dgm:prSet phldrT="[Texte]"/>
      <dgm:spPr/>
      <dgm:t>
        <a:bodyPr/>
        <a:lstStyle/>
        <a:p>
          <a:r>
            <a:rPr lang="fr-FR" dirty="0" smtClean="0"/>
            <a:t>Inventaire situationnel</a:t>
          </a:r>
          <a:endParaRPr lang="fr-FR" dirty="0"/>
        </a:p>
      </dgm:t>
    </dgm:pt>
    <dgm:pt modelId="{7DBB8B41-CF2C-44E1-9131-9F823B10949F}" type="parTrans" cxnId="{62FFDE00-AB05-431C-B3FB-AFBDBB8DEBBF}">
      <dgm:prSet/>
      <dgm:spPr/>
      <dgm:t>
        <a:bodyPr/>
        <a:lstStyle/>
        <a:p>
          <a:endParaRPr lang="fr-FR"/>
        </a:p>
      </dgm:t>
    </dgm:pt>
    <dgm:pt modelId="{65011B96-3A87-4B41-A911-44005E539CAB}" type="sibTrans" cxnId="{62FFDE00-AB05-431C-B3FB-AFBDBB8DEBBF}">
      <dgm:prSet/>
      <dgm:spPr/>
      <dgm:t>
        <a:bodyPr/>
        <a:lstStyle/>
        <a:p>
          <a:endParaRPr lang="fr-FR"/>
        </a:p>
      </dgm:t>
    </dgm:pt>
    <dgm:pt modelId="{4B388B17-960C-47FA-B470-7E5725E3CC2D}">
      <dgm:prSet phldrT="[Texte]"/>
      <dgm:spPr/>
      <dgm:t>
        <a:bodyPr/>
        <a:lstStyle/>
        <a:p>
          <a:r>
            <a:rPr lang="fr-FR" dirty="0" smtClean="0"/>
            <a:t>Evaluation en gravité et en urgence</a:t>
          </a:r>
          <a:endParaRPr lang="fr-FR" dirty="0"/>
        </a:p>
      </dgm:t>
    </dgm:pt>
    <dgm:pt modelId="{DFB0ACEE-6AE1-4270-8E77-C0980619D782}" type="parTrans" cxnId="{3986773E-FCEC-4AAB-B01D-6DD000BA1A2D}">
      <dgm:prSet/>
      <dgm:spPr/>
      <dgm:t>
        <a:bodyPr/>
        <a:lstStyle/>
        <a:p>
          <a:endParaRPr lang="fr-FR"/>
        </a:p>
      </dgm:t>
    </dgm:pt>
    <dgm:pt modelId="{B2213AE4-2309-423B-92D3-067146239575}" type="sibTrans" cxnId="{3986773E-FCEC-4AAB-B01D-6DD000BA1A2D}">
      <dgm:prSet/>
      <dgm:spPr/>
      <dgm:t>
        <a:bodyPr/>
        <a:lstStyle/>
        <a:p>
          <a:endParaRPr lang="fr-FR"/>
        </a:p>
      </dgm:t>
    </dgm:pt>
    <dgm:pt modelId="{D0EAE4CD-F794-4219-BFC3-9182FD7161A3}">
      <dgm:prSet phldrT="[Texte]"/>
      <dgm:spPr/>
      <dgm:t>
        <a:bodyPr/>
        <a:lstStyle/>
        <a:p>
          <a:r>
            <a:rPr lang="fr-FR" dirty="0" smtClean="0"/>
            <a:t>Elaboration et choix des décisions</a:t>
          </a:r>
          <a:endParaRPr lang="fr-FR" dirty="0"/>
        </a:p>
      </dgm:t>
    </dgm:pt>
    <dgm:pt modelId="{4EF671AF-39A5-4DEF-B6FE-7260E0BC1E6D}" type="parTrans" cxnId="{61D29831-2EDE-4679-AEF5-ABD5EBA22046}">
      <dgm:prSet/>
      <dgm:spPr/>
      <dgm:t>
        <a:bodyPr/>
        <a:lstStyle/>
        <a:p>
          <a:endParaRPr lang="fr-FR"/>
        </a:p>
      </dgm:t>
    </dgm:pt>
    <dgm:pt modelId="{EE0C30FC-89E9-4D54-8011-EDDD7630682D}" type="sibTrans" cxnId="{61D29831-2EDE-4679-AEF5-ABD5EBA22046}">
      <dgm:prSet/>
      <dgm:spPr/>
      <dgm:t>
        <a:bodyPr/>
        <a:lstStyle/>
        <a:p>
          <a:endParaRPr lang="fr-FR"/>
        </a:p>
      </dgm:t>
    </dgm:pt>
    <dgm:pt modelId="{3CD677E3-1A4F-4D96-9146-5407356E1391}">
      <dgm:prSet phldrT="[Texte]"/>
      <dgm:spPr/>
      <dgm:t>
        <a:bodyPr/>
        <a:lstStyle/>
        <a:p>
          <a:r>
            <a:rPr lang="fr-FR" dirty="0" smtClean="0"/>
            <a:t>Suivi des actions et modulation des décisions en conséquence</a:t>
          </a:r>
          <a:endParaRPr lang="fr-FR" dirty="0"/>
        </a:p>
      </dgm:t>
    </dgm:pt>
    <dgm:pt modelId="{8554DC59-58DA-485D-8E3E-D4D2E5E6D008}" type="parTrans" cxnId="{33CFD195-7565-46A6-9ADB-5BF547CF93B7}">
      <dgm:prSet/>
      <dgm:spPr/>
      <dgm:t>
        <a:bodyPr/>
        <a:lstStyle/>
        <a:p>
          <a:endParaRPr lang="fr-FR"/>
        </a:p>
      </dgm:t>
    </dgm:pt>
    <dgm:pt modelId="{EE5C3C27-9B31-4C37-9F2A-24E54727F2BF}" type="sibTrans" cxnId="{33CFD195-7565-46A6-9ADB-5BF547CF93B7}">
      <dgm:prSet/>
      <dgm:spPr/>
      <dgm:t>
        <a:bodyPr/>
        <a:lstStyle/>
        <a:p>
          <a:endParaRPr lang="fr-FR"/>
        </a:p>
      </dgm:t>
    </dgm:pt>
    <dgm:pt modelId="{C94FD1C6-DD0E-48A7-9380-8A17EFEE4C74}">
      <dgm:prSet phldrT="[Texte]"/>
      <dgm:spPr/>
      <dgm:t>
        <a:bodyPr/>
        <a:lstStyle/>
        <a:p>
          <a:r>
            <a:rPr lang="fr-FR" dirty="0" smtClean="0"/>
            <a:t>Identification de la fin de crise et évaluation du nouvel état de post-crise</a:t>
          </a:r>
          <a:endParaRPr lang="fr-FR" dirty="0"/>
        </a:p>
      </dgm:t>
    </dgm:pt>
    <dgm:pt modelId="{74DAE247-BB8C-44BF-8901-EFF8625117F4}" type="parTrans" cxnId="{3B79BDB6-6385-4DF9-90AB-EE8885014473}">
      <dgm:prSet/>
      <dgm:spPr/>
      <dgm:t>
        <a:bodyPr/>
        <a:lstStyle/>
        <a:p>
          <a:endParaRPr lang="fr-FR"/>
        </a:p>
      </dgm:t>
    </dgm:pt>
    <dgm:pt modelId="{4407D7CC-7F41-4C4E-A722-FF0C6FA0DA63}" type="sibTrans" cxnId="{3B79BDB6-6385-4DF9-90AB-EE8885014473}">
      <dgm:prSet/>
      <dgm:spPr/>
      <dgm:t>
        <a:bodyPr/>
        <a:lstStyle/>
        <a:p>
          <a:endParaRPr lang="fr-FR"/>
        </a:p>
      </dgm:t>
    </dgm:pt>
    <dgm:pt modelId="{AC1B20B0-6FEC-48AE-B398-8DADA316B14E}" type="pres">
      <dgm:prSet presAssocID="{D823247A-E728-46FB-8C2A-C6EF3A4370E5}" presName="Name0" presStyleCnt="0">
        <dgm:presLayoutVars>
          <dgm:dir/>
          <dgm:animLvl val="lvl"/>
          <dgm:resizeHandles val="exact"/>
        </dgm:presLayoutVars>
      </dgm:prSet>
      <dgm:spPr/>
    </dgm:pt>
    <dgm:pt modelId="{807A7994-0DBC-4F46-BD2D-5B8D57970857}" type="pres">
      <dgm:prSet presAssocID="{1075F0ED-DB8A-4B76-96FB-70D59FF8FEC1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23679EB-39D5-4696-BDC5-DA5E1E3C0FBA}" type="pres">
      <dgm:prSet presAssocID="{65011B96-3A87-4B41-A911-44005E539CAB}" presName="parTxOnlySpace" presStyleCnt="0"/>
      <dgm:spPr/>
    </dgm:pt>
    <dgm:pt modelId="{399B2154-4A82-40DC-B896-B5AD9CFCF6B1}" type="pres">
      <dgm:prSet presAssocID="{4B388B17-960C-47FA-B470-7E5725E3CC2D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4B64049-9A37-4282-9692-B77D0D200726}" type="pres">
      <dgm:prSet presAssocID="{B2213AE4-2309-423B-92D3-067146239575}" presName="parTxOnlySpace" presStyleCnt="0"/>
      <dgm:spPr/>
    </dgm:pt>
    <dgm:pt modelId="{C1CC23B2-8E54-4948-BBF7-8F95A115C42F}" type="pres">
      <dgm:prSet presAssocID="{D0EAE4CD-F794-4219-BFC3-9182FD7161A3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BB4ADB3-8570-4D67-BD7D-203575AF4783}" type="pres">
      <dgm:prSet presAssocID="{EE0C30FC-89E9-4D54-8011-EDDD7630682D}" presName="parTxOnlySpace" presStyleCnt="0"/>
      <dgm:spPr/>
    </dgm:pt>
    <dgm:pt modelId="{BA416B9D-2399-47F8-A433-80C70E7861C9}" type="pres">
      <dgm:prSet presAssocID="{3CD677E3-1A4F-4D96-9146-5407356E139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5E02150-201A-49EA-93F7-701AEB010E3C}" type="pres">
      <dgm:prSet presAssocID="{EE5C3C27-9B31-4C37-9F2A-24E54727F2BF}" presName="parTxOnlySpace" presStyleCnt="0"/>
      <dgm:spPr/>
    </dgm:pt>
    <dgm:pt modelId="{C14AF833-C03A-4B5E-8418-2B3C6219144E}" type="pres">
      <dgm:prSet presAssocID="{C94FD1C6-DD0E-48A7-9380-8A17EFEE4C74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91CDE13D-B70F-4725-896A-ADF5D5827D32}" type="presOf" srcId="{1075F0ED-DB8A-4B76-96FB-70D59FF8FEC1}" destId="{807A7994-0DBC-4F46-BD2D-5B8D57970857}" srcOrd="0" destOrd="0" presId="urn:microsoft.com/office/officeart/2005/8/layout/chevron1"/>
    <dgm:cxn modelId="{62FFDE00-AB05-431C-B3FB-AFBDBB8DEBBF}" srcId="{D823247A-E728-46FB-8C2A-C6EF3A4370E5}" destId="{1075F0ED-DB8A-4B76-96FB-70D59FF8FEC1}" srcOrd="0" destOrd="0" parTransId="{7DBB8B41-CF2C-44E1-9131-9F823B10949F}" sibTransId="{65011B96-3A87-4B41-A911-44005E539CAB}"/>
    <dgm:cxn modelId="{CCF233D9-063A-4A98-873D-6FD55A232326}" type="presOf" srcId="{C94FD1C6-DD0E-48A7-9380-8A17EFEE4C74}" destId="{C14AF833-C03A-4B5E-8418-2B3C6219144E}" srcOrd="0" destOrd="0" presId="urn:microsoft.com/office/officeart/2005/8/layout/chevron1"/>
    <dgm:cxn modelId="{33CFD195-7565-46A6-9ADB-5BF547CF93B7}" srcId="{D823247A-E728-46FB-8C2A-C6EF3A4370E5}" destId="{3CD677E3-1A4F-4D96-9146-5407356E1391}" srcOrd="3" destOrd="0" parTransId="{8554DC59-58DA-485D-8E3E-D4D2E5E6D008}" sibTransId="{EE5C3C27-9B31-4C37-9F2A-24E54727F2BF}"/>
    <dgm:cxn modelId="{61D29831-2EDE-4679-AEF5-ABD5EBA22046}" srcId="{D823247A-E728-46FB-8C2A-C6EF3A4370E5}" destId="{D0EAE4CD-F794-4219-BFC3-9182FD7161A3}" srcOrd="2" destOrd="0" parTransId="{4EF671AF-39A5-4DEF-B6FE-7260E0BC1E6D}" sibTransId="{EE0C30FC-89E9-4D54-8011-EDDD7630682D}"/>
    <dgm:cxn modelId="{62BB3A36-B367-4BA3-B29C-ED72420E218C}" type="presOf" srcId="{D823247A-E728-46FB-8C2A-C6EF3A4370E5}" destId="{AC1B20B0-6FEC-48AE-B398-8DADA316B14E}" srcOrd="0" destOrd="0" presId="urn:microsoft.com/office/officeart/2005/8/layout/chevron1"/>
    <dgm:cxn modelId="{3B79BDB6-6385-4DF9-90AB-EE8885014473}" srcId="{D823247A-E728-46FB-8C2A-C6EF3A4370E5}" destId="{C94FD1C6-DD0E-48A7-9380-8A17EFEE4C74}" srcOrd="4" destOrd="0" parTransId="{74DAE247-BB8C-44BF-8901-EFF8625117F4}" sibTransId="{4407D7CC-7F41-4C4E-A722-FF0C6FA0DA63}"/>
    <dgm:cxn modelId="{DEDAC680-9B5D-4CF1-83BF-385813B241F3}" type="presOf" srcId="{4B388B17-960C-47FA-B470-7E5725E3CC2D}" destId="{399B2154-4A82-40DC-B896-B5AD9CFCF6B1}" srcOrd="0" destOrd="0" presId="urn:microsoft.com/office/officeart/2005/8/layout/chevron1"/>
    <dgm:cxn modelId="{3986773E-FCEC-4AAB-B01D-6DD000BA1A2D}" srcId="{D823247A-E728-46FB-8C2A-C6EF3A4370E5}" destId="{4B388B17-960C-47FA-B470-7E5725E3CC2D}" srcOrd="1" destOrd="0" parTransId="{DFB0ACEE-6AE1-4270-8E77-C0980619D782}" sibTransId="{B2213AE4-2309-423B-92D3-067146239575}"/>
    <dgm:cxn modelId="{59B14200-EE23-4FDC-B20D-E6B85780B9DF}" type="presOf" srcId="{3CD677E3-1A4F-4D96-9146-5407356E1391}" destId="{BA416B9D-2399-47F8-A433-80C70E7861C9}" srcOrd="0" destOrd="0" presId="urn:microsoft.com/office/officeart/2005/8/layout/chevron1"/>
    <dgm:cxn modelId="{99D24961-A8E0-4260-83D9-AF3C78B54A00}" type="presOf" srcId="{D0EAE4CD-F794-4219-BFC3-9182FD7161A3}" destId="{C1CC23B2-8E54-4948-BBF7-8F95A115C42F}" srcOrd="0" destOrd="0" presId="urn:microsoft.com/office/officeart/2005/8/layout/chevron1"/>
    <dgm:cxn modelId="{42929B4E-D667-4E4B-9F37-68AD47C6908D}" type="presParOf" srcId="{AC1B20B0-6FEC-48AE-B398-8DADA316B14E}" destId="{807A7994-0DBC-4F46-BD2D-5B8D57970857}" srcOrd="0" destOrd="0" presId="urn:microsoft.com/office/officeart/2005/8/layout/chevron1"/>
    <dgm:cxn modelId="{1278FF10-7F96-4EC5-8F47-5449161D5BCC}" type="presParOf" srcId="{AC1B20B0-6FEC-48AE-B398-8DADA316B14E}" destId="{223679EB-39D5-4696-BDC5-DA5E1E3C0FBA}" srcOrd="1" destOrd="0" presId="urn:microsoft.com/office/officeart/2005/8/layout/chevron1"/>
    <dgm:cxn modelId="{F6372FE4-53C7-43F1-9AD1-15FCE058CB0E}" type="presParOf" srcId="{AC1B20B0-6FEC-48AE-B398-8DADA316B14E}" destId="{399B2154-4A82-40DC-B896-B5AD9CFCF6B1}" srcOrd="2" destOrd="0" presId="urn:microsoft.com/office/officeart/2005/8/layout/chevron1"/>
    <dgm:cxn modelId="{9412B4C1-ECB6-484D-9A58-7BA3B04A91FA}" type="presParOf" srcId="{AC1B20B0-6FEC-48AE-B398-8DADA316B14E}" destId="{24B64049-9A37-4282-9692-B77D0D200726}" srcOrd="3" destOrd="0" presId="urn:microsoft.com/office/officeart/2005/8/layout/chevron1"/>
    <dgm:cxn modelId="{DC5CCC57-285E-46BF-A827-F127561F117E}" type="presParOf" srcId="{AC1B20B0-6FEC-48AE-B398-8DADA316B14E}" destId="{C1CC23B2-8E54-4948-BBF7-8F95A115C42F}" srcOrd="4" destOrd="0" presId="urn:microsoft.com/office/officeart/2005/8/layout/chevron1"/>
    <dgm:cxn modelId="{FECB1B59-D73B-48BD-8D58-7E3F12CF6AFE}" type="presParOf" srcId="{AC1B20B0-6FEC-48AE-B398-8DADA316B14E}" destId="{BBB4ADB3-8570-4D67-BD7D-203575AF4783}" srcOrd="5" destOrd="0" presId="urn:microsoft.com/office/officeart/2005/8/layout/chevron1"/>
    <dgm:cxn modelId="{FEA97E6D-5240-45A3-BB92-F5165E6B951A}" type="presParOf" srcId="{AC1B20B0-6FEC-48AE-B398-8DADA316B14E}" destId="{BA416B9D-2399-47F8-A433-80C70E7861C9}" srcOrd="6" destOrd="0" presId="urn:microsoft.com/office/officeart/2005/8/layout/chevron1"/>
    <dgm:cxn modelId="{A7A9F803-C111-4C0D-8BEC-2CAD1D3BD904}" type="presParOf" srcId="{AC1B20B0-6FEC-48AE-B398-8DADA316B14E}" destId="{35E02150-201A-49EA-93F7-701AEB010E3C}" srcOrd="7" destOrd="0" presId="urn:microsoft.com/office/officeart/2005/8/layout/chevron1"/>
    <dgm:cxn modelId="{4A0C1E62-D2BD-4045-BFD2-C4EE9BE4C5D5}" type="presParOf" srcId="{AC1B20B0-6FEC-48AE-B398-8DADA316B14E}" destId="{C14AF833-C03A-4B5E-8418-2B3C6219144E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823247A-E728-46FB-8C2A-C6EF3A4370E5}" type="doc">
      <dgm:prSet loTypeId="urn:microsoft.com/office/officeart/2005/8/layout/chevron1" loCatId="process" qsTypeId="urn:microsoft.com/office/officeart/2005/8/quickstyle/simple1" qsCatId="simple" csTypeId="urn:microsoft.com/office/officeart/2005/8/colors/colorful4" csCatId="colorful" phldr="1"/>
      <dgm:spPr/>
    </dgm:pt>
    <dgm:pt modelId="{1075F0ED-DB8A-4B76-96FB-70D59FF8FEC1}">
      <dgm:prSet phldrT="[Texte]" custT="1"/>
      <dgm:spPr/>
      <dgm:t>
        <a:bodyPr/>
        <a:lstStyle/>
        <a:p>
          <a:r>
            <a:rPr lang="fr-FR" sz="1050" dirty="0" smtClean="0"/>
            <a:t>Transmission de l’alerte à la DRH</a:t>
          </a:r>
          <a:endParaRPr lang="fr-FR" sz="1050" dirty="0"/>
        </a:p>
      </dgm:t>
    </dgm:pt>
    <dgm:pt modelId="{7DBB8B41-CF2C-44E1-9131-9F823B10949F}" type="parTrans" cxnId="{62FFDE00-AB05-431C-B3FB-AFBDBB8DEBBF}">
      <dgm:prSet/>
      <dgm:spPr/>
      <dgm:t>
        <a:bodyPr/>
        <a:lstStyle/>
        <a:p>
          <a:endParaRPr lang="fr-FR"/>
        </a:p>
      </dgm:t>
    </dgm:pt>
    <dgm:pt modelId="{65011B96-3A87-4B41-A911-44005E539CAB}" type="sibTrans" cxnId="{62FFDE00-AB05-431C-B3FB-AFBDBB8DEBBF}">
      <dgm:prSet/>
      <dgm:spPr/>
      <dgm:t>
        <a:bodyPr/>
        <a:lstStyle/>
        <a:p>
          <a:endParaRPr lang="fr-FR"/>
        </a:p>
      </dgm:t>
    </dgm:pt>
    <dgm:pt modelId="{4B388B17-960C-47FA-B470-7E5725E3CC2D}">
      <dgm:prSet phldrT="[Texte]" custT="1"/>
      <dgm:spPr/>
      <dgm:t>
        <a:bodyPr/>
        <a:lstStyle/>
        <a:p>
          <a:r>
            <a:rPr lang="fr-FR" sz="1050" dirty="0" smtClean="0"/>
            <a:t>Information de la DDS, recherche de Conduites à Tenir</a:t>
          </a:r>
          <a:endParaRPr lang="fr-FR" sz="1050" dirty="0"/>
        </a:p>
      </dgm:t>
    </dgm:pt>
    <dgm:pt modelId="{DFB0ACEE-6AE1-4270-8E77-C0980619D782}" type="parTrans" cxnId="{3986773E-FCEC-4AAB-B01D-6DD000BA1A2D}">
      <dgm:prSet/>
      <dgm:spPr/>
      <dgm:t>
        <a:bodyPr/>
        <a:lstStyle/>
        <a:p>
          <a:endParaRPr lang="fr-FR"/>
        </a:p>
      </dgm:t>
    </dgm:pt>
    <dgm:pt modelId="{B2213AE4-2309-423B-92D3-067146239575}" type="sibTrans" cxnId="{3986773E-FCEC-4AAB-B01D-6DD000BA1A2D}">
      <dgm:prSet/>
      <dgm:spPr/>
      <dgm:t>
        <a:bodyPr/>
        <a:lstStyle/>
        <a:p>
          <a:endParaRPr lang="fr-FR"/>
        </a:p>
      </dgm:t>
    </dgm:pt>
    <dgm:pt modelId="{D0EAE4CD-F794-4219-BFC3-9182FD7161A3}">
      <dgm:prSet phldrT="[Texte]" custT="1"/>
      <dgm:spPr/>
      <dgm:t>
        <a:bodyPr/>
        <a:lstStyle/>
        <a:p>
          <a:r>
            <a:rPr lang="fr-FR" sz="1050" dirty="0" smtClean="0"/>
            <a:t>Point d’information interne et contact de la cellule d’Hygiène Sanitaire de l’ARS </a:t>
          </a:r>
          <a:endParaRPr lang="fr-FR" sz="1050" dirty="0"/>
        </a:p>
      </dgm:t>
    </dgm:pt>
    <dgm:pt modelId="{4EF671AF-39A5-4DEF-B6FE-7260E0BC1E6D}" type="parTrans" cxnId="{61D29831-2EDE-4679-AEF5-ABD5EBA22046}">
      <dgm:prSet/>
      <dgm:spPr/>
      <dgm:t>
        <a:bodyPr/>
        <a:lstStyle/>
        <a:p>
          <a:endParaRPr lang="fr-FR"/>
        </a:p>
      </dgm:t>
    </dgm:pt>
    <dgm:pt modelId="{EE0C30FC-89E9-4D54-8011-EDDD7630682D}" type="sibTrans" cxnId="{61D29831-2EDE-4679-AEF5-ABD5EBA22046}">
      <dgm:prSet/>
      <dgm:spPr/>
      <dgm:t>
        <a:bodyPr/>
        <a:lstStyle/>
        <a:p>
          <a:endParaRPr lang="fr-FR"/>
        </a:p>
      </dgm:t>
    </dgm:pt>
    <dgm:pt modelId="{3CD677E3-1A4F-4D96-9146-5407356E1391}">
      <dgm:prSet phldrT="[Texte]" custT="1"/>
      <dgm:spPr/>
      <dgm:t>
        <a:bodyPr/>
        <a:lstStyle/>
        <a:p>
          <a:r>
            <a:rPr lang="fr-FR" sz="1050" dirty="0" smtClean="0"/>
            <a:t>Fin de l’exercice</a:t>
          </a:r>
          <a:endParaRPr lang="fr-FR" sz="1050" dirty="0"/>
        </a:p>
      </dgm:t>
    </dgm:pt>
    <dgm:pt modelId="{8554DC59-58DA-485D-8E3E-D4D2E5E6D008}" type="parTrans" cxnId="{33CFD195-7565-46A6-9ADB-5BF547CF93B7}">
      <dgm:prSet/>
      <dgm:spPr/>
      <dgm:t>
        <a:bodyPr/>
        <a:lstStyle/>
        <a:p>
          <a:endParaRPr lang="fr-FR"/>
        </a:p>
      </dgm:t>
    </dgm:pt>
    <dgm:pt modelId="{EE5C3C27-9B31-4C37-9F2A-24E54727F2BF}" type="sibTrans" cxnId="{33CFD195-7565-46A6-9ADB-5BF547CF93B7}">
      <dgm:prSet/>
      <dgm:spPr/>
      <dgm:t>
        <a:bodyPr/>
        <a:lstStyle/>
        <a:p>
          <a:endParaRPr lang="fr-FR"/>
        </a:p>
      </dgm:t>
    </dgm:pt>
    <dgm:pt modelId="{C94FD1C6-DD0E-48A7-9380-8A17EFEE4C74}">
      <dgm:prSet phldrT="[Texte]" custT="1"/>
      <dgm:spPr/>
      <dgm:t>
        <a:bodyPr/>
        <a:lstStyle/>
        <a:p>
          <a:r>
            <a:rPr lang="fr-FR" sz="1050" dirty="0" smtClean="0"/>
            <a:t>Arrivée d’un journaliste, orienté vers la DG</a:t>
          </a:r>
          <a:endParaRPr lang="fr-FR" sz="1050" dirty="0"/>
        </a:p>
      </dgm:t>
    </dgm:pt>
    <dgm:pt modelId="{74DAE247-BB8C-44BF-8901-EFF8625117F4}" type="parTrans" cxnId="{3B79BDB6-6385-4DF9-90AB-EE8885014473}">
      <dgm:prSet/>
      <dgm:spPr/>
      <dgm:t>
        <a:bodyPr/>
        <a:lstStyle/>
        <a:p>
          <a:endParaRPr lang="fr-FR"/>
        </a:p>
      </dgm:t>
    </dgm:pt>
    <dgm:pt modelId="{4407D7CC-7F41-4C4E-A722-FF0C6FA0DA63}" type="sibTrans" cxnId="{3B79BDB6-6385-4DF9-90AB-EE8885014473}">
      <dgm:prSet/>
      <dgm:spPr/>
      <dgm:t>
        <a:bodyPr/>
        <a:lstStyle/>
        <a:p>
          <a:endParaRPr lang="fr-FR"/>
        </a:p>
      </dgm:t>
    </dgm:pt>
    <dgm:pt modelId="{AC1B20B0-6FEC-48AE-B398-8DADA316B14E}" type="pres">
      <dgm:prSet presAssocID="{D823247A-E728-46FB-8C2A-C6EF3A4370E5}" presName="Name0" presStyleCnt="0">
        <dgm:presLayoutVars>
          <dgm:dir/>
          <dgm:animLvl val="lvl"/>
          <dgm:resizeHandles val="exact"/>
        </dgm:presLayoutVars>
      </dgm:prSet>
      <dgm:spPr/>
    </dgm:pt>
    <dgm:pt modelId="{807A7994-0DBC-4F46-BD2D-5B8D57970857}" type="pres">
      <dgm:prSet presAssocID="{1075F0ED-DB8A-4B76-96FB-70D59FF8FEC1}" presName="parTxOnly" presStyleLbl="node1" presStyleIdx="0" presStyleCnt="5" custLinFactNeighborY="55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23679EB-39D5-4696-BDC5-DA5E1E3C0FBA}" type="pres">
      <dgm:prSet presAssocID="{65011B96-3A87-4B41-A911-44005E539CAB}" presName="parTxOnlySpace" presStyleCnt="0"/>
      <dgm:spPr/>
    </dgm:pt>
    <dgm:pt modelId="{399B2154-4A82-40DC-B896-B5AD9CFCF6B1}" type="pres">
      <dgm:prSet presAssocID="{4B388B17-960C-47FA-B470-7E5725E3CC2D}" presName="parTxOnly" presStyleLbl="node1" presStyleIdx="1" presStyleCnt="5" custLinFactNeighborY="55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4B64049-9A37-4282-9692-B77D0D200726}" type="pres">
      <dgm:prSet presAssocID="{B2213AE4-2309-423B-92D3-067146239575}" presName="parTxOnlySpace" presStyleCnt="0"/>
      <dgm:spPr/>
    </dgm:pt>
    <dgm:pt modelId="{C1CC23B2-8E54-4948-BBF7-8F95A115C42F}" type="pres">
      <dgm:prSet presAssocID="{D0EAE4CD-F794-4219-BFC3-9182FD7161A3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BB4ADB3-8570-4D67-BD7D-203575AF4783}" type="pres">
      <dgm:prSet presAssocID="{EE0C30FC-89E9-4D54-8011-EDDD7630682D}" presName="parTxOnlySpace" presStyleCnt="0"/>
      <dgm:spPr/>
    </dgm:pt>
    <dgm:pt modelId="{BA416B9D-2399-47F8-A433-80C70E7861C9}" type="pres">
      <dgm:prSet presAssocID="{3CD677E3-1A4F-4D96-9146-5407356E139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5E02150-201A-49EA-93F7-701AEB010E3C}" type="pres">
      <dgm:prSet presAssocID="{EE5C3C27-9B31-4C37-9F2A-24E54727F2BF}" presName="parTxOnlySpace" presStyleCnt="0"/>
      <dgm:spPr/>
    </dgm:pt>
    <dgm:pt modelId="{C14AF833-C03A-4B5E-8418-2B3C6219144E}" type="pres">
      <dgm:prSet presAssocID="{C94FD1C6-DD0E-48A7-9380-8A17EFEE4C74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62FFDE00-AB05-431C-B3FB-AFBDBB8DEBBF}" srcId="{D823247A-E728-46FB-8C2A-C6EF3A4370E5}" destId="{1075F0ED-DB8A-4B76-96FB-70D59FF8FEC1}" srcOrd="0" destOrd="0" parTransId="{7DBB8B41-CF2C-44E1-9131-9F823B10949F}" sibTransId="{65011B96-3A87-4B41-A911-44005E539CAB}"/>
    <dgm:cxn modelId="{E584D338-4FE5-48D2-B951-D4F4B2EE8831}" type="presOf" srcId="{1075F0ED-DB8A-4B76-96FB-70D59FF8FEC1}" destId="{807A7994-0DBC-4F46-BD2D-5B8D57970857}" srcOrd="0" destOrd="0" presId="urn:microsoft.com/office/officeart/2005/8/layout/chevron1"/>
    <dgm:cxn modelId="{292256F3-6528-434B-BBF9-A690BF5F35D8}" type="presOf" srcId="{C94FD1C6-DD0E-48A7-9380-8A17EFEE4C74}" destId="{C14AF833-C03A-4B5E-8418-2B3C6219144E}" srcOrd="0" destOrd="0" presId="urn:microsoft.com/office/officeart/2005/8/layout/chevron1"/>
    <dgm:cxn modelId="{0C7150F5-6A1A-4512-B8E3-021C8348C223}" type="presOf" srcId="{D823247A-E728-46FB-8C2A-C6EF3A4370E5}" destId="{AC1B20B0-6FEC-48AE-B398-8DADA316B14E}" srcOrd="0" destOrd="0" presId="urn:microsoft.com/office/officeart/2005/8/layout/chevron1"/>
    <dgm:cxn modelId="{84C7CACE-93B4-46E1-B408-48338FFD3EA3}" type="presOf" srcId="{4B388B17-960C-47FA-B470-7E5725E3CC2D}" destId="{399B2154-4A82-40DC-B896-B5AD9CFCF6B1}" srcOrd="0" destOrd="0" presId="urn:microsoft.com/office/officeart/2005/8/layout/chevron1"/>
    <dgm:cxn modelId="{B6B773F2-F9D6-46D1-B911-1A6BE02A9DA2}" type="presOf" srcId="{3CD677E3-1A4F-4D96-9146-5407356E1391}" destId="{BA416B9D-2399-47F8-A433-80C70E7861C9}" srcOrd="0" destOrd="0" presId="urn:microsoft.com/office/officeart/2005/8/layout/chevron1"/>
    <dgm:cxn modelId="{33CFD195-7565-46A6-9ADB-5BF547CF93B7}" srcId="{D823247A-E728-46FB-8C2A-C6EF3A4370E5}" destId="{3CD677E3-1A4F-4D96-9146-5407356E1391}" srcOrd="3" destOrd="0" parTransId="{8554DC59-58DA-485D-8E3E-D4D2E5E6D008}" sibTransId="{EE5C3C27-9B31-4C37-9F2A-24E54727F2BF}"/>
    <dgm:cxn modelId="{61D29831-2EDE-4679-AEF5-ABD5EBA22046}" srcId="{D823247A-E728-46FB-8C2A-C6EF3A4370E5}" destId="{D0EAE4CD-F794-4219-BFC3-9182FD7161A3}" srcOrd="2" destOrd="0" parTransId="{4EF671AF-39A5-4DEF-B6FE-7260E0BC1E6D}" sibTransId="{EE0C30FC-89E9-4D54-8011-EDDD7630682D}"/>
    <dgm:cxn modelId="{3B79BDB6-6385-4DF9-90AB-EE8885014473}" srcId="{D823247A-E728-46FB-8C2A-C6EF3A4370E5}" destId="{C94FD1C6-DD0E-48A7-9380-8A17EFEE4C74}" srcOrd="4" destOrd="0" parTransId="{74DAE247-BB8C-44BF-8901-EFF8625117F4}" sibTransId="{4407D7CC-7F41-4C4E-A722-FF0C6FA0DA63}"/>
    <dgm:cxn modelId="{3986773E-FCEC-4AAB-B01D-6DD000BA1A2D}" srcId="{D823247A-E728-46FB-8C2A-C6EF3A4370E5}" destId="{4B388B17-960C-47FA-B470-7E5725E3CC2D}" srcOrd="1" destOrd="0" parTransId="{DFB0ACEE-6AE1-4270-8E77-C0980619D782}" sibTransId="{B2213AE4-2309-423B-92D3-067146239575}"/>
    <dgm:cxn modelId="{143F8887-C658-41F8-B538-22F3C7EFC5B8}" type="presOf" srcId="{D0EAE4CD-F794-4219-BFC3-9182FD7161A3}" destId="{C1CC23B2-8E54-4948-BBF7-8F95A115C42F}" srcOrd="0" destOrd="0" presId="urn:microsoft.com/office/officeart/2005/8/layout/chevron1"/>
    <dgm:cxn modelId="{4FE56672-95F8-479A-93C5-B14FAF8DB5CB}" type="presParOf" srcId="{AC1B20B0-6FEC-48AE-B398-8DADA316B14E}" destId="{807A7994-0DBC-4F46-BD2D-5B8D57970857}" srcOrd="0" destOrd="0" presId="urn:microsoft.com/office/officeart/2005/8/layout/chevron1"/>
    <dgm:cxn modelId="{6B3CBBEF-E0A4-4F0E-9762-DF8E48B037E7}" type="presParOf" srcId="{AC1B20B0-6FEC-48AE-B398-8DADA316B14E}" destId="{223679EB-39D5-4696-BDC5-DA5E1E3C0FBA}" srcOrd="1" destOrd="0" presId="urn:microsoft.com/office/officeart/2005/8/layout/chevron1"/>
    <dgm:cxn modelId="{582356DB-E694-42EA-8FCB-DC08D7CE176C}" type="presParOf" srcId="{AC1B20B0-6FEC-48AE-B398-8DADA316B14E}" destId="{399B2154-4A82-40DC-B896-B5AD9CFCF6B1}" srcOrd="2" destOrd="0" presId="urn:microsoft.com/office/officeart/2005/8/layout/chevron1"/>
    <dgm:cxn modelId="{6324577A-EAB3-4A50-82EA-03124A2D0133}" type="presParOf" srcId="{AC1B20B0-6FEC-48AE-B398-8DADA316B14E}" destId="{24B64049-9A37-4282-9692-B77D0D200726}" srcOrd="3" destOrd="0" presId="urn:microsoft.com/office/officeart/2005/8/layout/chevron1"/>
    <dgm:cxn modelId="{F471FB5F-F11E-40AC-B0ED-0A7187D26CA9}" type="presParOf" srcId="{AC1B20B0-6FEC-48AE-B398-8DADA316B14E}" destId="{C1CC23B2-8E54-4948-BBF7-8F95A115C42F}" srcOrd="4" destOrd="0" presId="urn:microsoft.com/office/officeart/2005/8/layout/chevron1"/>
    <dgm:cxn modelId="{461074C0-C39E-43C0-B24D-6F4D17435921}" type="presParOf" srcId="{AC1B20B0-6FEC-48AE-B398-8DADA316B14E}" destId="{BBB4ADB3-8570-4D67-BD7D-203575AF4783}" srcOrd="5" destOrd="0" presId="urn:microsoft.com/office/officeart/2005/8/layout/chevron1"/>
    <dgm:cxn modelId="{52561EE1-8CDE-445E-866C-CA737141EC63}" type="presParOf" srcId="{AC1B20B0-6FEC-48AE-B398-8DADA316B14E}" destId="{BA416B9D-2399-47F8-A433-80C70E7861C9}" srcOrd="6" destOrd="0" presId="urn:microsoft.com/office/officeart/2005/8/layout/chevron1"/>
    <dgm:cxn modelId="{2A01C6C0-8E5C-4F53-90DC-629A38797CCC}" type="presParOf" srcId="{AC1B20B0-6FEC-48AE-B398-8DADA316B14E}" destId="{35E02150-201A-49EA-93F7-701AEB010E3C}" srcOrd="7" destOrd="0" presId="urn:microsoft.com/office/officeart/2005/8/layout/chevron1"/>
    <dgm:cxn modelId="{FAA14124-F5AF-4508-8EF0-E08BCB2400F3}" type="presParOf" srcId="{AC1B20B0-6FEC-48AE-B398-8DADA316B14E}" destId="{C14AF833-C03A-4B5E-8418-2B3C6219144E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7A7994-0DBC-4F46-BD2D-5B8D57970857}">
      <dsp:nvSpPr>
        <dsp:cNvPr id="0" name=""/>
        <dsp:cNvSpPr/>
      </dsp:nvSpPr>
      <dsp:spPr>
        <a:xfrm>
          <a:off x="2179" y="1672088"/>
          <a:ext cx="1940137" cy="776054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 smtClean="0"/>
            <a:t>Inventaire situationnel</a:t>
          </a:r>
          <a:endParaRPr lang="fr-FR" sz="1100" kern="1200" dirty="0"/>
        </a:p>
      </dsp:txBody>
      <dsp:txXfrm>
        <a:off x="390206" y="1672088"/>
        <a:ext cx="1164083" cy="776054"/>
      </dsp:txXfrm>
    </dsp:sp>
    <dsp:sp modelId="{399B2154-4A82-40DC-B896-B5AD9CFCF6B1}">
      <dsp:nvSpPr>
        <dsp:cNvPr id="0" name=""/>
        <dsp:cNvSpPr/>
      </dsp:nvSpPr>
      <dsp:spPr>
        <a:xfrm>
          <a:off x="1748303" y="1672088"/>
          <a:ext cx="1940137" cy="776054"/>
        </a:xfrm>
        <a:prstGeom prst="chevron">
          <a:avLst/>
        </a:prstGeom>
        <a:solidFill>
          <a:schemeClr val="accent4">
            <a:hueOff val="5614"/>
            <a:satOff val="41"/>
            <a:lumOff val="338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 smtClean="0"/>
            <a:t>Evaluation en gravité et en urgence</a:t>
          </a:r>
          <a:endParaRPr lang="fr-FR" sz="1100" kern="1200" dirty="0"/>
        </a:p>
      </dsp:txBody>
      <dsp:txXfrm>
        <a:off x="2136330" y="1672088"/>
        <a:ext cx="1164083" cy="776054"/>
      </dsp:txXfrm>
    </dsp:sp>
    <dsp:sp modelId="{C1CC23B2-8E54-4948-BBF7-8F95A115C42F}">
      <dsp:nvSpPr>
        <dsp:cNvPr id="0" name=""/>
        <dsp:cNvSpPr/>
      </dsp:nvSpPr>
      <dsp:spPr>
        <a:xfrm>
          <a:off x="3494427" y="1672088"/>
          <a:ext cx="1940137" cy="776054"/>
        </a:xfrm>
        <a:prstGeom prst="chevron">
          <a:avLst/>
        </a:prstGeom>
        <a:solidFill>
          <a:schemeClr val="accent4">
            <a:hueOff val="11227"/>
            <a:satOff val="82"/>
            <a:lumOff val="676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 smtClean="0"/>
            <a:t>Elaboration et choix des décisions</a:t>
          </a:r>
          <a:endParaRPr lang="fr-FR" sz="1100" kern="1200" dirty="0"/>
        </a:p>
      </dsp:txBody>
      <dsp:txXfrm>
        <a:off x="3882454" y="1672088"/>
        <a:ext cx="1164083" cy="776054"/>
      </dsp:txXfrm>
    </dsp:sp>
    <dsp:sp modelId="{BA416B9D-2399-47F8-A433-80C70E7861C9}">
      <dsp:nvSpPr>
        <dsp:cNvPr id="0" name=""/>
        <dsp:cNvSpPr/>
      </dsp:nvSpPr>
      <dsp:spPr>
        <a:xfrm>
          <a:off x="5240550" y="1672088"/>
          <a:ext cx="1940137" cy="776054"/>
        </a:xfrm>
        <a:prstGeom prst="chevron">
          <a:avLst/>
        </a:prstGeom>
        <a:solidFill>
          <a:schemeClr val="accent4">
            <a:hueOff val="16841"/>
            <a:satOff val="124"/>
            <a:lumOff val="1014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 smtClean="0"/>
            <a:t>Suivi des actions et modulation des décisions en conséquence</a:t>
          </a:r>
          <a:endParaRPr lang="fr-FR" sz="1100" kern="1200" dirty="0"/>
        </a:p>
      </dsp:txBody>
      <dsp:txXfrm>
        <a:off x="5628577" y="1672088"/>
        <a:ext cx="1164083" cy="776054"/>
      </dsp:txXfrm>
    </dsp:sp>
    <dsp:sp modelId="{C14AF833-C03A-4B5E-8418-2B3C6219144E}">
      <dsp:nvSpPr>
        <dsp:cNvPr id="0" name=""/>
        <dsp:cNvSpPr/>
      </dsp:nvSpPr>
      <dsp:spPr>
        <a:xfrm>
          <a:off x="6986674" y="1672088"/>
          <a:ext cx="1940137" cy="776054"/>
        </a:xfrm>
        <a:prstGeom prst="chevron">
          <a:avLst/>
        </a:prstGeom>
        <a:solidFill>
          <a:schemeClr val="accent4">
            <a:hueOff val="22454"/>
            <a:satOff val="165"/>
            <a:lumOff val="1353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 smtClean="0"/>
            <a:t>Identification de la fin de crise et évaluation du nouvel état de post-crise</a:t>
          </a:r>
          <a:endParaRPr lang="fr-FR" sz="1100" kern="1200" dirty="0"/>
        </a:p>
      </dsp:txBody>
      <dsp:txXfrm>
        <a:off x="7374701" y="1672088"/>
        <a:ext cx="1164083" cy="7760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7A7994-0DBC-4F46-BD2D-5B8D57970857}">
      <dsp:nvSpPr>
        <dsp:cNvPr id="0" name=""/>
        <dsp:cNvSpPr/>
      </dsp:nvSpPr>
      <dsp:spPr>
        <a:xfrm>
          <a:off x="2179" y="1676426"/>
          <a:ext cx="1940137" cy="776054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50" kern="1200" dirty="0" smtClean="0"/>
            <a:t>Transmission de l’alerte à la DRH</a:t>
          </a:r>
          <a:endParaRPr lang="fr-FR" sz="1050" kern="1200" dirty="0"/>
        </a:p>
      </dsp:txBody>
      <dsp:txXfrm>
        <a:off x="390206" y="1676426"/>
        <a:ext cx="1164083" cy="776054"/>
      </dsp:txXfrm>
    </dsp:sp>
    <dsp:sp modelId="{399B2154-4A82-40DC-B896-B5AD9CFCF6B1}">
      <dsp:nvSpPr>
        <dsp:cNvPr id="0" name=""/>
        <dsp:cNvSpPr/>
      </dsp:nvSpPr>
      <dsp:spPr>
        <a:xfrm>
          <a:off x="1748303" y="1676426"/>
          <a:ext cx="1940137" cy="776054"/>
        </a:xfrm>
        <a:prstGeom prst="chevron">
          <a:avLst/>
        </a:prstGeom>
        <a:solidFill>
          <a:schemeClr val="accent4">
            <a:hueOff val="5614"/>
            <a:satOff val="41"/>
            <a:lumOff val="338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50" kern="1200" dirty="0" smtClean="0"/>
            <a:t>Information de la DDS, recherche de Conduites à Tenir</a:t>
          </a:r>
          <a:endParaRPr lang="fr-FR" sz="1050" kern="1200" dirty="0"/>
        </a:p>
      </dsp:txBody>
      <dsp:txXfrm>
        <a:off x="2136330" y="1676426"/>
        <a:ext cx="1164083" cy="776054"/>
      </dsp:txXfrm>
    </dsp:sp>
    <dsp:sp modelId="{C1CC23B2-8E54-4948-BBF7-8F95A115C42F}">
      <dsp:nvSpPr>
        <dsp:cNvPr id="0" name=""/>
        <dsp:cNvSpPr/>
      </dsp:nvSpPr>
      <dsp:spPr>
        <a:xfrm>
          <a:off x="3494427" y="1672088"/>
          <a:ext cx="1940137" cy="776054"/>
        </a:xfrm>
        <a:prstGeom prst="chevron">
          <a:avLst/>
        </a:prstGeom>
        <a:solidFill>
          <a:schemeClr val="accent4">
            <a:hueOff val="11227"/>
            <a:satOff val="82"/>
            <a:lumOff val="676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50" kern="1200" dirty="0" smtClean="0"/>
            <a:t>Point d’information interne et contact de la cellule d’Hygiène Sanitaire de l’ARS </a:t>
          </a:r>
          <a:endParaRPr lang="fr-FR" sz="1050" kern="1200" dirty="0"/>
        </a:p>
      </dsp:txBody>
      <dsp:txXfrm>
        <a:off x="3882454" y="1672088"/>
        <a:ext cx="1164083" cy="776054"/>
      </dsp:txXfrm>
    </dsp:sp>
    <dsp:sp modelId="{BA416B9D-2399-47F8-A433-80C70E7861C9}">
      <dsp:nvSpPr>
        <dsp:cNvPr id="0" name=""/>
        <dsp:cNvSpPr/>
      </dsp:nvSpPr>
      <dsp:spPr>
        <a:xfrm>
          <a:off x="5240550" y="1672088"/>
          <a:ext cx="1940137" cy="776054"/>
        </a:xfrm>
        <a:prstGeom prst="chevron">
          <a:avLst/>
        </a:prstGeom>
        <a:solidFill>
          <a:schemeClr val="accent4">
            <a:hueOff val="16841"/>
            <a:satOff val="124"/>
            <a:lumOff val="1014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50" kern="1200" dirty="0" smtClean="0"/>
            <a:t>Fin de l’exercice</a:t>
          </a:r>
          <a:endParaRPr lang="fr-FR" sz="1050" kern="1200" dirty="0"/>
        </a:p>
      </dsp:txBody>
      <dsp:txXfrm>
        <a:off x="5628577" y="1672088"/>
        <a:ext cx="1164083" cy="776054"/>
      </dsp:txXfrm>
    </dsp:sp>
    <dsp:sp modelId="{C14AF833-C03A-4B5E-8418-2B3C6219144E}">
      <dsp:nvSpPr>
        <dsp:cNvPr id="0" name=""/>
        <dsp:cNvSpPr/>
      </dsp:nvSpPr>
      <dsp:spPr>
        <a:xfrm>
          <a:off x="6986674" y="1672088"/>
          <a:ext cx="1940137" cy="776054"/>
        </a:xfrm>
        <a:prstGeom prst="chevron">
          <a:avLst/>
        </a:prstGeom>
        <a:solidFill>
          <a:schemeClr val="accent4">
            <a:hueOff val="22454"/>
            <a:satOff val="165"/>
            <a:lumOff val="1353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50" kern="1200" dirty="0" smtClean="0"/>
            <a:t>Arrivée d’un journaliste, orienté vers la DG</a:t>
          </a:r>
          <a:endParaRPr lang="fr-FR" sz="1050" kern="1200" dirty="0"/>
        </a:p>
      </dsp:txBody>
      <dsp:txXfrm>
        <a:off x="7374701" y="1672088"/>
        <a:ext cx="1164083" cy="7760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587EE4-86B8-49EB-B315-0BE6C601BE57}" type="datetimeFigureOut">
              <a:rPr lang="fr-FR" smtClean="0"/>
              <a:t>02/08/2017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7AAE4D-2E99-45CE-93C6-D37A89ED04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9580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A compléter avec le scénario choisi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AAE4D-2E99-45CE-93C6-D37A89ED040D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1428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Etapes à compléter en fonction du déroulement de l’exercice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AAE4D-2E99-45CE-93C6-D37A89ED040D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2951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A compléter : </a:t>
            </a:r>
          </a:p>
          <a:p>
            <a:r>
              <a:rPr lang="fr-FR" dirty="0" smtClean="0"/>
              <a:t>« Items » = étapes observées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AAE4D-2E99-45CE-93C6-D37A89ED040D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94395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solidFill>
          <a:srgbClr val="F9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5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Modifiez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A4E6910-027E-4D76-9B91-B2C310B80FD9}" type="datetime1">
              <a:rPr lang="fr-FR" smtClean="0"/>
              <a:t>02/08/2017</a:t>
            </a:fld>
            <a:endParaRPr lang="fr-BE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fr-BE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6F39E-73DD-499E-94B3-049EAF919AC6}" type="datetime1">
              <a:rPr lang="fr-FR" smtClean="0"/>
              <a:t>02/08/2017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DF48ECEF-7948-4C52-8EA4-C9859C946EA6}" type="datetime1">
              <a:rPr lang="fr-FR" smtClean="0"/>
              <a:t>02/08/2017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fr-BE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02345-49DF-430C-A348-3793D3AE7494}" type="datetime1">
              <a:rPr lang="fr-FR" smtClean="0"/>
              <a:t>02/08/2017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182AD-8A0D-46C0-A994-EED335DFFA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94323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A5FAD-AC4A-4337-8577-DE9CC9FDA259}" type="datetime1">
              <a:rPr lang="fr-FR" smtClean="0"/>
              <a:t>02/08/2017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182AD-8A0D-46C0-A994-EED335DFFA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00624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F79C8-5520-48F4-A685-5646C3F0E8BB}" type="datetime1">
              <a:rPr lang="fr-FR" smtClean="0"/>
              <a:t>02/08/2017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182AD-8A0D-46C0-A994-EED335DFFA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36036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87093-D7B9-47A0-BF16-8EE4E3D96E70}" type="datetime1">
              <a:rPr lang="fr-FR" smtClean="0"/>
              <a:t>02/08/2017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182AD-8A0D-46C0-A994-EED335DFFA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82956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BE138-FF9C-43C1-A817-9ED086B64B96}" type="datetime1">
              <a:rPr lang="fr-FR" smtClean="0"/>
              <a:t>02/08/2017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182AD-8A0D-46C0-A994-EED335DFFA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21501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65F8-9C9C-4BBA-9214-B240B075DA81}" type="datetime1">
              <a:rPr lang="fr-FR" smtClean="0"/>
              <a:t>02/08/2017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182AD-8A0D-46C0-A994-EED335DFFA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98189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9B152-4B3C-45BD-A467-C4F6AF716401}" type="datetime1">
              <a:rPr lang="fr-FR" smtClean="0"/>
              <a:t>02/08/2017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182AD-8A0D-46C0-A994-EED335DFFA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5583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1B875-C262-4CBA-9EE7-1E017BD633D5}" type="datetime1">
              <a:rPr lang="fr-FR" smtClean="0"/>
              <a:t>02/08/2017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182AD-8A0D-46C0-A994-EED335DFFA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7157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E1F1B-C239-4219-AF26-123C791BAF2A}" type="datetime1">
              <a:rPr lang="fr-FR" smtClean="0"/>
              <a:t>02/08/2017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0DF0D-6BB3-42D1-AAE5-54693754F9D3}" type="datetime1">
              <a:rPr lang="fr-FR" smtClean="0"/>
              <a:t>02/08/2017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182AD-8A0D-46C0-A994-EED335DFFA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70005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832FF-95BD-4C43-85BD-F39AE9EECCBE}" type="datetime1">
              <a:rPr lang="fr-FR" smtClean="0"/>
              <a:t>02/08/2017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182AD-8A0D-46C0-A994-EED335DFFA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94973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C6B01-7423-4F97-9362-AC535908910E}" type="datetime1">
              <a:rPr lang="fr-FR" smtClean="0"/>
              <a:t>02/08/2017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182AD-8A0D-46C0-A994-EED335DFFA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7560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CD845-3D64-41B7-82DF-A87F660A5AF5}" type="datetime1">
              <a:rPr lang="fr-FR" smtClean="0"/>
              <a:t>02/08/2017</a:t>
            </a:fld>
            <a:endParaRPr lang="fr-BE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B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E08DF0B-40F8-4F83-BB0B-C05DE4E5C862}" type="datetime1">
              <a:rPr lang="fr-FR" smtClean="0"/>
              <a:t>02/08/2017</a:t>
            </a:fld>
            <a:endParaRPr lang="fr-BE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47307E6-5699-4289-8759-44C6B376A3FA}" type="datetime1">
              <a:rPr lang="fr-FR" smtClean="0"/>
              <a:t>02/08/2017</a:t>
            </a:fld>
            <a:endParaRPr lang="fr-BE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fr-BE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DB417-9C7F-4FAB-8009-519513187C8A}" type="datetime1">
              <a:rPr lang="fr-FR" smtClean="0"/>
              <a:t>02/08/2017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8B02D-67E2-4652-8FB4-DBB798E3E362}" type="datetime1">
              <a:rPr lang="fr-FR" smtClean="0"/>
              <a:t>02/08/2017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32E67-352E-42BF-A1A7-FB0052335383}" type="datetime1">
              <a:rPr lang="fr-FR" smtClean="0"/>
              <a:t>02/08/2017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B68F386-37AD-4C42-9548-01000F080704}" type="datetime1">
              <a:rPr lang="fr-FR" smtClean="0"/>
              <a:t>02/08/2017</a:t>
            </a:fld>
            <a:endParaRPr lang="fr-BE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Modifiez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681A76A-4412-4BEA-ACBC-871C2C90925B}" type="datetime1">
              <a:rPr lang="fr-FR" smtClean="0"/>
              <a:t>02/08/2017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fr-BE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622C-314F-4836-9E6B-29E55803126C}" type="datetime1">
              <a:rPr lang="fr-FR" smtClean="0"/>
              <a:t>02/08/2017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7182AD-8A0D-46C0-A994-EED335DFFA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8868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31640" y="2348880"/>
            <a:ext cx="6477000" cy="1828800"/>
          </a:xfrm>
          <a:solidFill>
            <a:schemeClr val="tx1"/>
          </a:solidFill>
          <a:ln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fr-FR" sz="3600" dirty="0">
                <a:solidFill>
                  <a:schemeClr val="bg1"/>
                </a:solidFill>
              </a:rPr>
              <a:t>RETOUR D’EXPERIENCE SUR L’EXPERIMENTATION D’UNE </a:t>
            </a:r>
            <a:r>
              <a:rPr lang="fr-FR" sz="3600" dirty="0" smtClean="0">
                <a:solidFill>
                  <a:schemeClr val="bg1"/>
                </a:solidFill>
              </a:rPr>
              <a:t>CRISE</a:t>
            </a:r>
            <a:endParaRPr lang="fr-FR" sz="3600" dirty="0">
              <a:solidFill>
                <a:schemeClr val="bg1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1800" dirty="0" smtClean="0"/>
              <a:t>Observateurs</a:t>
            </a:r>
            <a:endParaRPr lang="fr-FR" sz="1800" dirty="0"/>
          </a:p>
        </p:txBody>
      </p:sp>
      <p:sp>
        <p:nvSpPr>
          <p:cNvPr id="17" name="ZoneTexte 16"/>
          <p:cNvSpPr txBox="1"/>
          <p:nvPr/>
        </p:nvSpPr>
        <p:spPr>
          <a:xfrm>
            <a:off x="18662" y="6085706"/>
            <a:ext cx="2195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Date</a:t>
            </a:r>
            <a:endParaRPr lang="fr-FR" dirty="0"/>
          </a:p>
          <a:p>
            <a:pPr algn="ctr"/>
            <a:r>
              <a:rPr lang="fr-FR" dirty="0" smtClean="0"/>
              <a:t>Etablissement</a:t>
            </a:r>
            <a:endParaRPr lang="fr-FR" dirty="0"/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204" y="908720"/>
            <a:ext cx="2084648" cy="1448396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434" y="211782"/>
            <a:ext cx="1848191" cy="681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78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me 5"/>
          <p:cNvGraphicFramePr/>
          <p:nvPr>
            <p:extLst>
              <p:ext uri="{D42A27DB-BD31-4B8C-83A1-F6EECF244321}">
                <p14:modId xmlns:p14="http://schemas.microsoft.com/office/powerpoint/2010/main" val="3330085896"/>
              </p:ext>
            </p:extLst>
          </p:nvPr>
        </p:nvGraphicFramePr>
        <p:xfrm>
          <a:off x="107504" y="888476"/>
          <a:ext cx="8928992" cy="4120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/>
          <p:nvPr/>
        </p:nvSpPr>
        <p:spPr>
          <a:xfrm>
            <a:off x="827584" y="1412776"/>
            <a:ext cx="7488832" cy="6480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prstClr val="black"/>
                </a:solidFill>
              </a:rPr>
              <a:t>Déroulement de l’exercice </a:t>
            </a:r>
          </a:p>
          <a:p>
            <a:pPr algn="ctr"/>
            <a:r>
              <a:rPr lang="fr-FR" dirty="0" smtClean="0">
                <a:solidFill>
                  <a:prstClr val="black"/>
                </a:solidFill>
              </a:rPr>
              <a:t>Date de l’exercice</a:t>
            </a: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539552" y="953344"/>
            <a:ext cx="3600400" cy="468000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prstClr val="white"/>
                </a:solidFill>
              </a:rPr>
              <a:t>Cellule de crise</a:t>
            </a: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6599383"/>
            <a:ext cx="1296000" cy="260648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10</a:t>
            </a: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1392718" y="6599383"/>
            <a:ext cx="7751281" cy="260648"/>
          </a:xfrm>
          <a:prstGeom prst="rect">
            <a:avLst/>
          </a:prstGeom>
          <a:solidFill>
            <a:schemeClr val="tx2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01008"/>
            <a:ext cx="936104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554722" y="4559151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smtClean="0"/>
              <a:t>9:14</a:t>
            </a:r>
            <a:endParaRPr lang="fr-FR" i="1" dirty="0"/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501008"/>
            <a:ext cx="936104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ZoneTexte 13"/>
          <p:cNvSpPr txBox="1"/>
          <p:nvPr/>
        </p:nvSpPr>
        <p:spPr>
          <a:xfrm>
            <a:off x="2282914" y="4559151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smtClean="0"/>
              <a:t>9:17</a:t>
            </a:r>
            <a:endParaRPr lang="fr-FR" i="1" dirty="0"/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501008"/>
            <a:ext cx="936104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ZoneTexte 15"/>
          <p:cNvSpPr txBox="1"/>
          <p:nvPr/>
        </p:nvSpPr>
        <p:spPr>
          <a:xfrm>
            <a:off x="4011106" y="4559151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smtClean="0"/>
              <a:t>9:40</a:t>
            </a:r>
            <a:endParaRPr lang="fr-FR" i="1" dirty="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501008"/>
            <a:ext cx="936104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ZoneTexte 17"/>
          <p:cNvSpPr txBox="1"/>
          <p:nvPr/>
        </p:nvSpPr>
        <p:spPr>
          <a:xfrm>
            <a:off x="5739298" y="4559151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smtClean="0"/>
              <a:t>9:40</a:t>
            </a:r>
            <a:endParaRPr lang="fr-FR" i="1" dirty="0"/>
          </a:p>
        </p:txBody>
      </p: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3501008"/>
            <a:ext cx="936104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ZoneTexte 19"/>
          <p:cNvSpPr txBox="1"/>
          <p:nvPr/>
        </p:nvSpPr>
        <p:spPr>
          <a:xfrm>
            <a:off x="7539498" y="4559151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smtClean="0"/>
              <a:t>9:44</a:t>
            </a:r>
            <a:endParaRPr lang="fr-FR" i="1" dirty="0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2948" y="404664"/>
            <a:ext cx="2160240" cy="608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1"/>
          <p:cNvSpPr/>
          <p:nvPr/>
        </p:nvSpPr>
        <p:spPr>
          <a:xfrm rot="19898747">
            <a:off x="327894" y="2967335"/>
            <a:ext cx="84882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Exemple à personnaliser</a:t>
            </a:r>
            <a:endParaRPr lang="fr-FR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08962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392718" y="6599383"/>
            <a:ext cx="7751281" cy="260648"/>
          </a:xfrm>
          <a:prstGeom prst="rect">
            <a:avLst/>
          </a:prstGeom>
          <a:solidFill>
            <a:schemeClr val="tx2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0" y="6599383"/>
            <a:ext cx="1296000" cy="260648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11</a:t>
            </a:r>
            <a:endParaRPr lang="fr-FR" sz="1400" dirty="0"/>
          </a:p>
        </p:txBody>
      </p:sp>
      <p:sp>
        <p:nvSpPr>
          <p:cNvPr id="19" name="Rectangle à coins arrondis 18"/>
          <p:cNvSpPr/>
          <p:nvPr/>
        </p:nvSpPr>
        <p:spPr>
          <a:xfrm>
            <a:off x="1115616" y="1651248"/>
            <a:ext cx="2952328" cy="728652"/>
          </a:xfrm>
          <a:prstGeom prst="roundRect">
            <a:avLst/>
          </a:prstGeom>
          <a:solidFill>
            <a:schemeClr val="accent5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fr-FR" dirty="0" smtClean="0"/>
              <a:t>Points positifs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683568" y="864096"/>
            <a:ext cx="7488832" cy="7871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prstClr val="black"/>
                </a:solidFill>
              </a:rPr>
              <a:t>Etape : </a:t>
            </a:r>
            <a:r>
              <a:rPr lang="fr-FR" dirty="0" smtClean="0">
                <a:solidFill>
                  <a:schemeClr val="dk1"/>
                </a:solidFill>
              </a:rPr>
              <a:t>A compléter</a:t>
            </a:r>
            <a:endParaRPr lang="fr-FR" dirty="0">
              <a:solidFill>
                <a:schemeClr val="tx1"/>
              </a:solidFill>
              <a:ea typeface="Calibri"/>
              <a:cs typeface="Times New Roman"/>
            </a:endParaRPr>
          </a:p>
        </p:txBody>
      </p:sp>
      <p:sp>
        <p:nvSpPr>
          <p:cNvPr id="23" name="Rectangle à coins arrondis 22"/>
          <p:cNvSpPr/>
          <p:nvPr/>
        </p:nvSpPr>
        <p:spPr>
          <a:xfrm>
            <a:off x="395536" y="476672"/>
            <a:ext cx="3600400" cy="468000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prstClr val="white"/>
                </a:solidFill>
              </a:rPr>
              <a:t>Synthèse des points marquants</a:t>
            </a: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1115616" y="2528848"/>
            <a:ext cx="3096344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chemeClr val="accent4"/>
              </a:buClr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prstClr val="black"/>
                </a:solidFill>
              </a:rPr>
              <a:t>Point X</a:t>
            </a:r>
          </a:p>
          <a:p>
            <a:pPr marL="285750" indent="-285750">
              <a:spcAft>
                <a:spcPts val="600"/>
              </a:spcAft>
              <a:buClr>
                <a:schemeClr val="accent4"/>
              </a:buClr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prstClr val="black"/>
                </a:solidFill>
              </a:rPr>
              <a:t>Point Y 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4576192" y="2528847"/>
            <a:ext cx="309634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chemeClr val="accent4"/>
              </a:buClr>
              <a:buFont typeface="Wingdings" panose="05000000000000000000" pitchFamily="2" charset="2"/>
              <a:buChar char="Ø"/>
            </a:pPr>
            <a:r>
              <a:rPr lang="fr-FR" dirty="0">
                <a:solidFill>
                  <a:prstClr val="black"/>
                </a:solidFill>
              </a:rPr>
              <a:t>Point X</a:t>
            </a:r>
          </a:p>
          <a:p>
            <a:pPr marL="285750" indent="-285750">
              <a:spcAft>
                <a:spcPts val="600"/>
              </a:spcAft>
              <a:buClr>
                <a:schemeClr val="accent4"/>
              </a:buClr>
              <a:buFont typeface="Wingdings" panose="05000000000000000000" pitchFamily="2" charset="2"/>
              <a:buChar char="Ø"/>
            </a:pPr>
            <a:r>
              <a:rPr lang="fr-FR" dirty="0">
                <a:solidFill>
                  <a:prstClr val="black"/>
                </a:solidFill>
              </a:rPr>
              <a:t>Point Y </a:t>
            </a: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fr-FR" dirty="0">
              <a:solidFill>
                <a:prstClr val="black"/>
              </a:solidFill>
            </a:endParaRPr>
          </a:p>
          <a:p>
            <a:pPr>
              <a:spcAft>
                <a:spcPts val="600"/>
              </a:spcAft>
              <a:buClr>
                <a:schemeClr val="accent4"/>
              </a:buClr>
            </a:pPr>
            <a:endParaRPr lang="fr-FR" dirty="0" smtClean="0">
              <a:solidFill>
                <a:prstClr val="black"/>
              </a:solidFill>
            </a:endParaRPr>
          </a:p>
          <a:p>
            <a:pPr marL="285750" indent="-285750">
              <a:spcAft>
                <a:spcPts val="600"/>
              </a:spcAft>
              <a:buClr>
                <a:schemeClr val="accent4"/>
              </a:buClr>
              <a:buFont typeface="Wingdings" panose="05000000000000000000" pitchFamily="2" charset="2"/>
              <a:buChar char="Ø"/>
            </a:pPr>
            <a:endParaRPr lang="fr-FR" dirty="0" smtClean="0">
              <a:solidFill>
                <a:prstClr val="black"/>
              </a:solidFill>
            </a:endParaRPr>
          </a:p>
        </p:txBody>
      </p:sp>
      <p:sp>
        <p:nvSpPr>
          <p:cNvPr id="26" name="Rectangle à coins arrondis 25"/>
          <p:cNvSpPr/>
          <p:nvPr/>
        </p:nvSpPr>
        <p:spPr>
          <a:xfrm>
            <a:off x="4644008" y="1646862"/>
            <a:ext cx="2952328" cy="728652"/>
          </a:xfrm>
          <a:prstGeom prst="roundRect">
            <a:avLst/>
          </a:prstGeom>
          <a:solidFill>
            <a:schemeClr val="accent5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fr-FR" dirty="0" smtClean="0"/>
              <a:t>Points d’amélioration 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195735" y="4692352"/>
            <a:ext cx="4104455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6464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F9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2553719"/>
              </p:ext>
            </p:extLst>
          </p:nvPr>
        </p:nvGraphicFramePr>
        <p:xfrm>
          <a:off x="70928" y="116633"/>
          <a:ext cx="9000999" cy="64087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33"/>
                <a:gridCol w="3000333"/>
                <a:gridCol w="3000333"/>
              </a:tblGrid>
              <a:tr h="565366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Items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Points positifs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Points à</a:t>
                      </a:r>
                      <a:r>
                        <a:rPr lang="fr-FR" baseline="0" dirty="0" smtClean="0"/>
                        <a:t> améliorer</a:t>
                      </a:r>
                      <a:endParaRPr lang="fr-FR" dirty="0"/>
                    </a:p>
                  </a:txBody>
                  <a:tcPr anchor="ctr"/>
                </a:tc>
              </a:tr>
              <a:tr h="58433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13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7325" lvl="0" indent="-160338" algn="just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/>
                        <a:buChar char="‐"/>
                      </a:pPr>
                      <a:endParaRPr kumimoji="0" lang="fr-FR" sz="13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7325" lvl="0" indent="-160338" algn="just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/>
                        <a:buChar char="‐"/>
                      </a:pPr>
                      <a:endParaRPr kumimoji="0" lang="fr-FR" sz="13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392718" y="6599383"/>
            <a:ext cx="7751281" cy="260648"/>
          </a:xfrm>
          <a:prstGeom prst="rect">
            <a:avLst/>
          </a:prstGeom>
          <a:solidFill>
            <a:schemeClr val="tx2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0" y="6599383"/>
            <a:ext cx="1296000" cy="260648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8</a:t>
            </a:r>
          </a:p>
        </p:txBody>
      </p:sp>
      <p:sp>
        <p:nvSpPr>
          <p:cNvPr id="5" name="Rectangle 4"/>
          <p:cNvSpPr/>
          <p:nvPr/>
        </p:nvSpPr>
        <p:spPr>
          <a:xfrm rot="19898747">
            <a:off x="-387039" y="2967335"/>
            <a:ext cx="99181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2ème modèle de présentation</a:t>
            </a:r>
            <a:endParaRPr lang="fr-FR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24816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>
          <a:xfrm>
            <a:off x="980744" y="2727208"/>
            <a:ext cx="7123113" cy="757807"/>
          </a:xfrm>
          <a:solidFill>
            <a:schemeClr val="accent5"/>
          </a:solidFill>
        </p:spPr>
        <p:txBody>
          <a:bodyPr anchor="ctr">
            <a:normAutofit/>
          </a:bodyPr>
          <a:lstStyle/>
          <a:p>
            <a:pPr algn="ctr"/>
            <a:r>
              <a:rPr lang="fr-FR" dirty="0" smtClean="0">
                <a:solidFill>
                  <a:schemeClr val="bg1"/>
                </a:solidFill>
              </a:rPr>
              <a:t>Importance de la cellule de crise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cap="small" dirty="0" smtClean="0"/>
              <a:t>Conclusion</a:t>
            </a:r>
            <a:endParaRPr lang="fr-FR" cap="small" dirty="0"/>
          </a:p>
        </p:txBody>
      </p:sp>
    </p:spTree>
    <p:extLst>
      <p:ext uri="{BB962C8B-B14F-4D97-AF65-F5344CB8AC3E}">
        <p14:creationId xmlns:p14="http://schemas.microsoft.com/office/powerpoint/2010/main" val="4236358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/>
        </p:nvSpPr>
        <p:spPr>
          <a:xfrm>
            <a:off x="827584" y="4396761"/>
            <a:ext cx="748883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spcAft>
                <a:spcPts val="300"/>
              </a:spcAft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prstClr val="black"/>
                </a:solidFill>
              </a:rPr>
              <a:t>Appel de la hiérarchie</a:t>
            </a:r>
          </a:p>
        </p:txBody>
      </p:sp>
      <p:sp>
        <p:nvSpPr>
          <p:cNvPr id="9" name="Rectangle 8"/>
          <p:cNvSpPr/>
          <p:nvPr/>
        </p:nvSpPr>
        <p:spPr>
          <a:xfrm>
            <a:off x="827584" y="1152128"/>
            <a:ext cx="7488832" cy="7871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prstClr val="black"/>
                </a:solidFill>
              </a:rPr>
              <a:t>S</a:t>
            </a:r>
            <a:r>
              <a:rPr lang="fr-FR" dirty="0" smtClean="0">
                <a:solidFill>
                  <a:prstClr val="black"/>
                </a:solidFill>
              </a:rPr>
              <a:t>tructure </a:t>
            </a:r>
            <a:r>
              <a:rPr lang="fr-FR" dirty="0">
                <a:solidFill>
                  <a:prstClr val="black"/>
                </a:solidFill>
              </a:rPr>
              <a:t>transverse à l’organisation et à la </a:t>
            </a:r>
            <a:r>
              <a:rPr lang="fr-FR">
                <a:solidFill>
                  <a:prstClr val="black"/>
                </a:solidFill>
              </a:rPr>
              <a:t>hiérarchie </a:t>
            </a:r>
            <a:r>
              <a:rPr lang="fr-FR" smtClean="0">
                <a:solidFill>
                  <a:prstClr val="black"/>
                </a:solidFill>
              </a:rPr>
              <a:t>habituelle</a:t>
            </a: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539552" y="764704"/>
            <a:ext cx="3600400" cy="468000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prstClr val="white"/>
                </a:solidFill>
              </a:rPr>
              <a:t>Cellule de crise</a:t>
            </a: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827584" y="1988840"/>
            <a:ext cx="7488832" cy="9618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spcAft>
                <a:spcPts val="300"/>
              </a:spcAft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prstClr val="black"/>
                </a:solidFill>
              </a:rPr>
              <a:t>Décideurs et personnels d’encadrements (noyau)</a:t>
            </a:r>
          </a:p>
          <a:p>
            <a:pPr marL="285750" indent="-285750">
              <a:lnSpc>
                <a:spcPct val="150000"/>
              </a:lnSpc>
              <a:spcAft>
                <a:spcPts val="300"/>
              </a:spcAft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prstClr val="black"/>
                </a:solidFill>
              </a:rPr>
              <a:t>Personnes ressources (en fonction du type de crise)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827584" y="3561611"/>
            <a:ext cx="7488832" cy="7871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prstClr val="black"/>
                </a:solidFill>
              </a:rPr>
              <a:t>Sortie du périmètre de gestion individuelle</a:t>
            </a: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709682" y="5219908"/>
            <a:ext cx="5724636" cy="369332"/>
          </a:xfrm>
          <a:prstGeom prst="rect">
            <a:avLst/>
          </a:prstGeom>
          <a:noFill/>
          <a:effectLst>
            <a:reflection blurRad="6350" stA="50000" endA="300" endPos="90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b="1" cap="small" dirty="0" smtClean="0">
                <a:solidFill>
                  <a:prstClr val="black"/>
                </a:solidFill>
              </a:rPr>
              <a:t>Ne pas rester seul face à une situation de crise</a:t>
            </a:r>
            <a:endParaRPr lang="fr-FR" b="1" cap="small" dirty="0">
              <a:solidFill>
                <a:prstClr val="black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392718" y="6599383"/>
            <a:ext cx="7751281" cy="260648"/>
          </a:xfrm>
          <a:prstGeom prst="rect">
            <a:avLst/>
          </a:prstGeom>
          <a:solidFill>
            <a:schemeClr val="tx2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0" y="6599383"/>
            <a:ext cx="1296000" cy="260648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12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40042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27584" y="1080120"/>
            <a:ext cx="7488832" cy="7871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prstClr val="black"/>
                </a:solidFill>
              </a:rPr>
              <a:t>Intérêts : Faire face </a:t>
            </a:r>
            <a:r>
              <a:rPr lang="fr-FR" b="1" dirty="0" smtClean="0">
                <a:solidFill>
                  <a:prstClr val="black"/>
                </a:solidFill>
              </a:rPr>
              <a:t>collectivement </a:t>
            </a:r>
            <a:r>
              <a:rPr lang="fr-FR" dirty="0" smtClean="0">
                <a:solidFill>
                  <a:prstClr val="black"/>
                </a:solidFill>
              </a:rPr>
              <a:t>et </a:t>
            </a:r>
            <a:r>
              <a:rPr lang="fr-FR" b="1" dirty="0" smtClean="0">
                <a:solidFill>
                  <a:prstClr val="black"/>
                </a:solidFill>
              </a:rPr>
              <a:t>de façon organisée</a:t>
            </a:r>
            <a:r>
              <a:rPr lang="fr-FR" dirty="0" smtClean="0">
                <a:solidFill>
                  <a:prstClr val="black"/>
                </a:solidFill>
              </a:rPr>
              <a:t> à l’urgence dans une situation dégradée</a:t>
            </a: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3" name="Rectangle à coins arrondis 2"/>
          <p:cNvSpPr/>
          <p:nvPr/>
        </p:nvSpPr>
        <p:spPr>
          <a:xfrm>
            <a:off x="539552" y="692696"/>
            <a:ext cx="3600400" cy="468000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prstClr val="white"/>
                </a:solidFill>
              </a:rPr>
              <a:t>Cellule de crise</a:t>
            </a: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827584" y="2011288"/>
            <a:ext cx="7488832" cy="3321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spcAft>
                <a:spcPts val="500"/>
              </a:spcAft>
              <a:buClr>
                <a:srgbClr val="93A299">
                  <a:lumMod val="50000"/>
                </a:srgbClr>
              </a:buClr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prstClr val="black"/>
                </a:solidFill>
              </a:rPr>
              <a:t>Centraliser l’information</a:t>
            </a:r>
          </a:p>
          <a:p>
            <a:pPr marL="285750" indent="-285750">
              <a:lnSpc>
                <a:spcPct val="150000"/>
              </a:lnSpc>
              <a:spcAft>
                <a:spcPts val="500"/>
              </a:spcAft>
              <a:buClr>
                <a:srgbClr val="93A299">
                  <a:lumMod val="50000"/>
                </a:srgbClr>
              </a:buClr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prstClr val="black"/>
                </a:solidFill>
              </a:rPr>
              <a:t>Construire des politiques et stratégies à appliquer</a:t>
            </a:r>
          </a:p>
          <a:p>
            <a:pPr marL="285750" indent="-285750">
              <a:lnSpc>
                <a:spcPct val="150000"/>
              </a:lnSpc>
              <a:spcAft>
                <a:spcPts val="500"/>
              </a:spcAft>
              <a:buClr>
                <a:srgbClr val="93A299">
                  <a:lumMod val="50000"/>
                </a:srgbClr>
              </a:buClr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prstClr val="black"/>
                </a:solidFill>
              </a:rPr>
              <a:t>Gérer la crise dans toutes ses dimensions</a:t>
            </a:r>
          </a:p>
          <a:p>
            <a:pPr marL="285750" indent="-285750">
              <a:lnSpc>
                <a:spcPct val="150000"/>
              </a:lnSpc>
              <a:spcAft>
                <a:spcPts val="500"/>
              </a:spcAft>
              <a:buClr>
                <a:srgbClr val="93A299">
                  <a:lumMod val="50000"/>
                </a:srgbClr>
              </a:buClr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prstClr val="black"/>
                </a:solidFill>
              </a:rPr>
              <a:t>Coordonner de l’ensemble des actions à réaliser</a:t>
            </a:r>
          </a:p>
          <a:p>
            <a:pPr marL="285750" indent="-285750">
              <a:lnSpc>
                <a:spcPct val="150000"/>
              </a:lnSpc>
              <a:spcAft>
                <a:spcPts val="500"/>
              </a:spcAft>
              <a:buClr>
                <a:srgbClr val="93A299">
                  <a:lumMod val="50000"/>
                </a:srgbClr>
              </a:buClr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prstClr val="black"/>
                </a:solidFill>
              </a:rPr>
              <a:t>Prioriser </a:t>
            </a:r>
            <a:r>
              <a:rPr lang="fr-FR" dirty="0">
                <a:solidFill>
                  <a:prstClr val="black"/>
                </a:solidFill>
              </a:rPr>
              <a:t>l</a:t>
            </a:r>
            <a:r>
              <a:rPr lang="fr-FR" dirty="0" smtClean="0">
                <a:solidFill>
                  <a:prstClr val="black"/>
                </a:solidFill>
              </a:rPr>
              <a:t>es missions pour assurer le déroulement des activités essentielles de l’établissement</a:t>
            </a:r>
          </a:p>
          <a:p>
            <a:pPr marL="285750" indent="-285750">
              <a:lnSpc>
                <a:spcPct val="150000"/>
              </a:lnSpc>
              <a:spcAft>
                <a:spcPts val="500"/>
              </a:spcAft>
              <a:buClr>
                <a:srgbClr val="93A299">
                  <a:lumMod val="50000"/>
                </a:srgbClr>
              </a:buClr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prstClr val="black"/>
                </a:solidFill>
              </a:rPr>
              <a:t>Tracer l’ensemble des informations et décisions prises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2447764" y="5530388"/>
            <a:ext cx="4248472" cy="369332"/>
          </a:xfrm>
          <a:prstGeom prst="rect">
            <a:avLst/>
          </a:prstGeom>
          <a:noFill/>
          <a:effectLst>
            <a:reflection blurRad="6350" stA="50000" endA="300" endPos="90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b="1" cap="small" dirty="0" smtClean="0">
                <a:solidFill>
                  <a:prstClr val="black"/>
                </a:solidFill>
              </a:rPr>
              <a:t>Limiter la propagation de la crise</a:t>
            </a:r>
            <a:endParaRPr lang="fr-FR" b="1" cap="small" dirty="0">
              <a:solidFill>
                <a:prstClr val="black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92718" y="6599383"/>
            <a:ext cx="7751281" cy="260648"/>
          </a:xfrm>
          <a:prstGeom prst="rect">
            <a:avLst/>
          </a:prstGeom>
          <a:solidFill>
            <a:schemeClr val="tx2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0" y="6599383"/>
            <a:ext cx="1296000" cy="260648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13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115212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4720208" y="1642739"/>
            <a:ext cx="3096344" cy="1080120"/>
          </a:xfrm>
          <a:prstGeom prst="roundRect">
            <a:avLst/>
          </a:prstGeom>
          <a:solidFill>
            <a:schemeClr val="accent5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dirty="0" smtClean="0"/>
              <a:t>Décisions stratégiques</a:t>
            </a:r>
          </a:p>
          <a:p>
            <a:pPr algn="ctr">
              <a:spcAft>
                <a:spcPts val="1200"/>
              </a:spcAft>
            </a:pPr>
            <a:endParaRPr lang="fr-FR" sz="1050" dirty="0"/>
          </a:p>
        </p:txBody>
      </p:sp>
      <p:sp>
        <p:nvSpPr>
          <p:cNvPr id="3" name="Rectangle à coins arrondis 2"/>
          <p:cNvSpPr/>
          <p:nvPr/>
        </p:nvSpPr>
        <p:spPr>
          <a:xfrm>
            <a:off x="1259632" y="1642739"/>
            <a:ext cx="3096344" cy="1080120"/>
          </a:xfrm>
          <a:prstGeom prst="roundRect">
            <a:avLst/>
          </a:prstGeom>
          <a:solidFill>
            <a:schemeClr val="accent5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dirty="0" smtClean="0"/>
              <a:t>Impacts de l’exercice pour l’établissement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827584" y="1207055"/>
            <a:ext cx="7488832" cy="7871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prstClr val="black"/>
                </a:solidFill>
              </a:rPr>
              <a:t>L’intérêt de l’exercice pour l’établissement</a:t>
            </a: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5" name="Rectangle à coins arrondis 4"/>
          <p:cNvSpPr/>
          <p:nvPr/>
        </p:nvSpPr>
        <p:spPr>
          <a:xfrm>
            <a:off x="539552" y="819631"/>
            <a:ext cx="3600400" cy="468000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prstClr val="white"/>
                </a:solidFill>
              </a:rPr>
              <a:t>Les apports de l’expérimentation</a:t>
            </a: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259632" y="2871807"/>
            <a:ext cx="3096344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chemeClr val="accent4"/>
              </a:buClr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prstClr val="black"/>
                </a:solidFill>
              </a:rPr>
              <a:t>Impacts X</a:t>
            </a:r>
          </a:p>
          <a:p>
            <a:pPr marL="285750" indent="-285750">
              <a:spcAft>
                <a:spcPts val="600"/>
              </a:spcAft>
              <a:buClr>
                <a:schemeClr val="accent4"/>
              </a:buClr>
              <a:buFont typeface="Wingdings" panose="05000000000000000000" pitchFamily="2" charset="2"/>
              <a:buChar char="Ø"/>
            </a:pPr>
            <a:r>
              <a:rPr lang="fr-FR" dirty="0">
                <a:solidFill>
                  <a:prstClr val="black"/>
                </a:solidFill>
              </a:rPr>
              <a:t>Impacts </a:t>
            </a:r>
            <a:r>
              <a:rPr lang="fr-FR" dirty="0" smtClean="0">
                <a:solidFill>
                  <a:prstClr val="black"/>
                </a:solidFill>
              </a:rPr>
              <a:t>Y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4720208" y="2871806"/>
            <a:ext cx="3096344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chemeClr val="accent4"/>
              </a:buClr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prstClr val="black"/>
                </a:solidFill>
              </a:rPr>
              <a:t>Décision d’actions X</a:t>
            </a:r>
          </a:p>
          <a:p>
            <a:pPr marL="285750" indent="-285750">
              <a:spcAft>
                <a:spcPts val="600"/>
              </a:spcAft>
              <a:buClr>
                <a:schemeClr val="accent4"/>
              </a:buClr>
              <a:buFont typeface="Wingdings" panose="05000000000000000000" pitchFamily="2" charset="2"/>
              <a:buChar char="Ø"/>
            </a:pPr>
            <a:r>
              <a:rPr lang="fr-FR" dirty="0">
                <a:solidFill>
                  <a:prstClr val="black"/>
                </a:solidFill>
              </a:rPr>
              <a:t>Décision d’actions </a:t>
            </a:r>
            <a:r>
              <a:rPr lang="fr-FR" dirty="0" smtClean="0">
                <a:solidFill>
                  <a:prstClr val="black"/>
                </a:solidFill>
              </a:rPr>
              <a:t>Y</a:t>
            </a:r>
          </a:p>
        </p:txBody>
      </p:sp>
      <p:sp>
        <p:nvSpPr>
          <p:cNvPr id="9" name="Rectangle 8"/>
          <p:cNvSpPr/>
          <p:nvPr/>
        </p:nvSpPr>
        <p:spPr>
          <a:xfrm>
            <a:off x="1392718" y="6599383"/>
            <a:ext cx="7751281" cy="260648"/>
          </a:xfrm>
          <a:prstGeom prst="rect">
            <a:avLst/>
          </a:prstGeom>
          <a:solidFill>
            <a:schemeClr val="tx2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0" y="6599383"/>
            <a:ext cx="1296000" cy="260648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14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83658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cap="small" dirty="0">
                <a:solidFill>
                  <a:schemeClr val="tx1"/>
                </a:solidFill>
              </a:rPr>
              <a:t>Sommaire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solidFill>
            <a:schemeClr val="accent5"/>
          </a:solidFill>
          <a:ln>
            <a:solidFill>
              <a:schemeClr val="accent5"/>
            </a:solidFill>
          </a:ln>
        </p:spPr>
        <p:txBody>
          <a:bodyPr/>
          <a:lstStyle/>
          <a:p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114300" indent="0">
              <a:lnSpc>
                <a:spcPct val="200000"/>
              </a:lnSpc>
              <a:buNone/>
            </a:pPr>
            <a:r>
              <a:rPr lang="fr-FR" dirty="0"/>
              <a:t>1- Contexte</a:t>
            </a:r>
          </a:p>
          <a:p>
            <a:pPr marL="114300" indent="0">
              <a:lnSpc>
                <a:spcPct val="200000"/>
              </a:lnSpc>
              <a:buNone/>
            </a:pPr>
            <a:r>
              <a:rPr lang="fr-FR" dirty="0"/>
              <a:t>2 - </a:t>
            </a:r>
            <a:r>
              <a:rPr lang="fr-FR" dirty="0" smtClean="0"/>
              <a:t>Exercice</a:t>
            </a:r>
            <a:endParaRPr lang="fr-FR" dirty="0"/>
          </a:p>
          <a:p>
            <a:pPr marL="114300" indent="0">
              <a:lnSpc>
                <a:spcPct val="200000"/>
              </a:lnSpc>
              <a:buNone/>
            </a:pPr>
            <a:r>
              <a:rPr lang="fr-FR" dirty="0" smtClean="0"/>
              <a:t>3 </a:t>
            </a:r>
            <a:r>
              <a:rPr lang="fr-FR" dirty="0"/>
              <a:t>- Nos </a:t>
            </a:r>
            <a:r>
              <a:rPr lang="fr-FR" dirty="0" smtClean="0"/>
              <a:t>observations</a:t>
            </a:r>
          </a:p>
          <a:p>
            <a:pPr marL="114300" indent="0">
              <a:lnSpc>
                <a:spcPct val="200000"/>
              </a:lnSpc>
              <a:buNone/>
            </a:pPr>
            <a:r>
              <a:rPr lang="fr-FR" dirty="0" smtClean="0"/>
              <a:t>4 - Conclusion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75022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>
          <a:xfrm>
            <a:off x="980744" y="2727208"/>
            <a:ext cx="7123113" cy="757807"/>
          </a:xfrm>
          <a:solidFill>
            <a:schemeClr val="accent5"/>
          </a:solidFill>
        </p:spPr>
        <p:txBody>
          <a:bodyPr anchor="ctr"/>
          <a:lstStyle/>
          <a:p>
            <a:pPr algn="ctr"/>
            <a:r>
              <a:rPr lang="fr-FR" dirty="0" smtClean="0">
                <a:solidFill>
                  <a:schemeClr val="bg1"/>
                </a:solidFill>
              </a:rPr>
              <a:t>Présentation du projet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cap="small" dirty="0" smtClean="0"/>
              <a:t>Contexte</a:t>
            </a:r>
            <a:endParaRPr lang="fr-FR" cap="small" dirty="0"/>
          </a:p>
        </p:txBody>
      </p:sp>
    </p:spTree>
    <p:extLst>
      <p:ext uri="{BB962C8B-B14F-4D97-AF65-F5344CB8AC3E}">
        <p14:creationId xmlns:p14="http://schemas.microsoft.com/office/powerpoint/2010/main" val="59746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33995" y="877900"/>
            <a:ext cx="4446240" cy="50405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latin typeface="+mj-lt"/>
              </a:rPr>
              <a:t>Kit outil d’expérimentation </a:t>
            </a:r>
            <a:endParaRPr lang="fr-FR" dirty="0">
              <a:latin typeface="+mj-lt"/>
            </a:endParaRPr>
          </a:p>
        </p:txBody>
      </p:sp>
      <p:grpSp>
        <p:nvGrpSpPr>
          <p:cNvPr id="3" name="Groupe 2"/>
          <p:cNvGrpSpPr/>
          <p:nvPr/>
        </p:nvGrpSpPr>
        <p:grpSpPr>
          <a:xfrm>
            <a:off x="6582683" y="2425769"/>
            <a:ext cx="1152128" cy="1078395"/>
            <a:chOff x="0" y="0"/>
            <a:chExt cx="3429000" cy="3429000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3429000" cy="3429000"/>
            </a:xfrm>
            <a:prstGeom prst="rect">
              <a:avLst/>
            </a:prstGeom>
          </p:spPr>
        </p:pic>
        <p:grpSp>
          <p:nvGrpSpPr>
            <p:cNvPr id="5" name="Groupe 4"/>
            <p:cNvGrpSpPr/>
            <p:nvPr/>
          </p:nvGrpSpPr>
          <p:grpSpPr>
            <a:xfrm>
              <a:off x="254000" y="330200"/>
              <a:ext cx="2955290" cy="2847340"/>
              <a:chOff x="0" y="0"/>
              <a:chExt cx="2955290" cy="2847340"/>
            </a:xfrm>
          </p:grpSpPr>
          <p:pic>
            <p:nvPicPr>
              <p:cNvPr id="6" name="Image 5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1581150"/>
                <a:ext cx="1168400" cy="1266190"/>
              </a:xfrm>
              <a:prstGeom prst="rect">
                <a:avLst/>
              </a:prstGeom>
            </p:spPr>
          </p:pic>
          <p:pic>
            <p:nvPicPr>
              <p:cNvPr id="7" name="Image 6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39900" y="0"/>
                <a:ext cx="1215390" cy="1215390"/>
              </a:xfrm>
              <a:prstGeom prst="rect">
                <a:avLst/>
              </a:prstGeom>
            </p:spPr>
          </p:pic>
        </p:grpSp>
      </p:grpSp>
      <p:pic>
        <p:nvPicPr>
          <p:cNvPr id="8" name="Imag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399" y="2425769"/>
            <a:ext cx="1080000" cy="1080000"/>
          </a:xfrm>
          <a:prstGeom prst="rect">
            <a:avLst/>
          </a:prstGeom>
        </p:spPr>
      </p:pic>
      <p:sp>
        <p:nvSpPr>
          <p:cNvPr id="9" name="Rectangle à coins arrondis 8"/>
          <p:cNvSpPr/>
          <p:nvPr/>
        </p:nvSpPr>
        <p:spPr>
          <a:xfrm>
            <a:off x="1352759" y="301836"/>
            <a:ext cx="6408712" cy="576064"/>
          </a:xfrm>
          <a:prstGeom prst="roundRect">
            <a:avLst/>
          </a:prstGeom>
          <a:solidFill>
            <a:srgbClr val="8BA4D1"/>
          </a:solidFill>
          <a:ln>
            <a:solidFill>
              <a:srgbClr val="5479BC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latin typeface="+mj-lt"/>
              </a:rPr>
              <a:t>Améliorer l’efficience du dispositif de gestion de crise</a:t>
            </a:r>
            <a:endParaRPr lang="fr-FR" dirty="0">
              <a:latin typeface="+mj-lt"/>
            </a:endParaRPr>
          </a:p>
        </p:txBody>
      </p:sp>
      <p:sp>
        <p:nvSpPr>
          <p:cNvPr id="10" name="Pensées 9"/>
          <p:cNvSpPr/>
          <p:nvPr/>
        </p:nvSpPr>
        <p:spPr>
          <a:xfrm>
            <a:off x="1816711" y="1741996"/>
            <a:ext cx="2358008" cy="1116000"/>
          </a:xfrm>
          <a:prstGeom prst="cloudCallout">
            <a:avLst>
              <a:gd name="adj1" fmla="val 64810"/>
              <a:gd name="adj2" fmla="val -76108"/>
            </a:avLst>
          </a:prstGeom>
          <a:solidFill>
            <a:schemeClr val="bg1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1600" dirty="0" smtClean="0">
                <a:solidFill>
                  <a:schemeClr val="tx1"/>
                </a:solidFill>
                <a:latin typeface="+mj-lt"/>
              </a:rPr>
              <a:t>Etablissements sanitaires</a:t>
            </a:r>
            <a:endParaRPr lang="fr-FR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" name="Pensées 10"/>
          <p:cNvSpPr/>
          <p:nvPr/>
        </p:nvSpPr>
        <p:spPr>
          <a:xfrm>
            <a:off x="4966807" y="1741996"/>
            <a:ext cx="2448272" cy="1116000"/>
          </a:xfrm>
          <a:prstGeom prst="cloudCallout">
            <a:avLst>
              <a:gd name="adj1" fmla="val -65295"/>
              <a:gd name="adj2" fmla="val -76220"/>
            </a:avLst>
          </a:prstGeom>
          <a:solidFill>
            <a:schemeClr val="bg1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1600" dirty="0" smtClean="0">
                <a:solidFill>
                  <a:schemeClr val="tx1"/>
                </a:solidFill>
                <a:latin typeface="+mj-lt"/>
              </a:rPr>
              <a:t>Etablissements médico-sociaux</a:t>
            </a:r>
            <a:endParaRPr lang="fr-FR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2516156" y="3938212"/>
            <a:ext cx="4081917" cy="2412296"/>
          </a:xfrm>
          <a:prstGeom prst="roundRect">
            <a:avLst>
              <a:gd name="adj" fmla="val 12567"/>
            </a:avLst>
          </a:prstGeom>
          <a:solidFill>
            <a:srgbClr val="D8E1F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36000" rtlCol="0" anchor="b"/>
          <a:lstStyle/>
          <a:p>
            <a:pPr marL="358775" indent="-285750">
              <a:buClr>
                <a:srgbClr val="5479BC"/>
              </a:buClr>
              <a:buFont typeface="Century Gothic" panose="020B0502020202020204" pitchFamily="34" charset="0"/>
              <a:buChar char="►"/>
            </a:pPr>
            <a:r>
              <a:rPr lang="fr-FR" sz="1600" dirty="0" smtClean="0">
                <a:solidFill>
                  <a:schemeClr val="tx1"/>
                </a:solidFill>
                <a:latin typeface="+mj-lt"/>
              </a:rPr>
              <a:t>Rappel de la réglementation</a:t>
            </a:r>
            <a:endParaRPr lang="fr-FR" sz="1600" dirty="0">
              <a:solidFill>
                <a:schemeClr val="tx1"/>
              </a:solidFill>
              <a:latin typeface="+mj-lt"/>
            </a:endParaRPr>
          </a:p>
          <a:p>
            <a:pPr marL="358775" indent="-285750">
              <a:buClr>
                <a:srgbClr val="5479BC"/>
              </a:buClr>
              <a:buFont typeface="Century Gothic" panose="020B0502020202020204" pitchFamily="34" charset="0"/>
              <a:buChar char="►"/>
            </a:pPr>
            <a:r>
              <a:rPr lang="fr-FR" sz="1600" dirty="0" smtClean="0">
                <a:solidFill>
                  <a:schemeClr val="tx1"/>
                </a:solidFill>
                <a:latin typeface="+mj-lt"/>
              </a:rPr>
              <a:t>Description </a:t>
            </a:r>
            <a:r>
              <a:rPr lang="fr-FR" sz="1600" dirty="0">
                <a:solidFill>
                  <a:schemeClr val="tx1"/>
                </a:solidFill>
                <a:latin typeface="+mj-lt"/>
              </a:rPr>
              <a:t>des </a:t>
            </a:r>
            <a:r>
              <a:rPr lang="fr-FR" sz="1600" dirty="0" smtClean="0">
                <a:solidFill>
                  <a:schemeClr val="tx1"/>
                </a:solidFill>
                <a:latin typeface="+mj-lt"/>
              </a:rPr>
              <a:t>étapes</a:t>
            </a:r>
          </a:p>
          <a:p>
            <a:pPr marL="358775" indent="-285750">
              <a:buClr>
                <a:srgbClr val="5479BC"/>
              </a:buClr>
              <a:buFont typeface="Century Gothic" panose="020B0502020202020204" pitchFamily="34" charset="0"/>
              <a:buChar char="►"/>
            </a:pPr>
            <a:r>
              <a:rPr lang="fr-FR" sz="1600" dirty="0" smtClean="0">
                <a:solidFill>
                  <a:schemeClr val="tx1"/>
                </a:solidFill>
                <a:latin typeface="+mj-lt"/>
              </a:rPr>
              <a:t>Scénarios / objectifs</a:t>
            </a:r>
            <a:endParaRPr lang="fr-FR" sz="1600" dirty="0">
              <a:solidFill>
                <a:schemeClr val="tx1"/>
              </a:solidFill>
              <a:latin typeface="+mj-lt"/>
            </a:endParaRPr>
          </a:p>
          <a:p>
            <a:pPr marL="358775" indent="-285750">
              <a:buClr>
                <a:srgbClr val="5479BC"/>
              </a:buClr>
              <a:buFont typeface="Century Gothic" panose="020B0502020202020204" pitchFamily="34" charset="0"/>
              <a:buChar char="►"/>
            </a:pPr>
            <a:r>
              <a:rPr lang="fr-FR" sz="1600" dirty="0" smtClean="0">
                <a:solidFill>
                  <a:schemeClr val="tx1"/>
                </a:solidFill>
                <a:latin typeface="+mj-lt"/>
              </a:rPr>
              <a:t>Scénario global</a:t>
            </a:r>
          </a:p>
          <a:p>
            <a:pPr marL="358775" indent="-285750">
              <a:buClr>
                <a:srgbClr val="5479BC"/>
              </a:buClr>
              <a:buFont typeface="Century Gothic" panose="020B0502020202020204" pitchFamily="34" charset="0"/>
              <a:buChar char="►"/>
            </a:pPr>
            <a:r>
              <a:rPr lang="fr-FR" sz="1600" dirty="0" smtClean="0">
                <a:solidFill>
                  <a:schemeClr val="tx1"/>
                </a:solidFill>
                <a:latin typeface="+mj-lt"/>
              </a:rPr>
              <a:t>Grille </a:t>
            </a:r>
            <a:r>
              <a:rPr lang="fr-FR" sz="1600" dirty="0">
                <a:solidFill>
                  <a:schemeClr val="tx1"/>
                </a:solidFill>
                <a:latin typeface="+mj-lt"/>
              </a:rPr>
              <a:t>d’évaluation de </a:t>
            </a:r>
            <a:r>
              <a:rPr lang="fr-FR" sz="1600" dirty="0" smtClean="0">
                <a:solidFill>
                  <a:schemeClr val="tx1"/>
                </a:solidFill>
                <a:latin typeface="+mj-lt"/>
              </a:rPr>
              <a:t>l’expérimentation</a:t>
            </a:r>
          </a:p>
          <a:p>
            <a:pPr marL="358775" indent="-285750">
              <a:buClr>
                <a:srgbClr val="5479BC"/>
              </a:buClr>
              <a:buFont typeface="Century Gothic" panose="020B0502020202020204" pitchFamily="34" charset="0"/>
              <a:buChar char="►"/>
            </a:pPr>
            <a:r>
              <a:rPr lang="fr-FR" sz="1600" dirty="0" smtClean="0">
                <a:solidFill>
                  <a:schemeClr val="tx1"/>
                </a:solidFill>
                <a:latin typeface="+mj-lt"/>
              </a:rPr>
              <a:t>Retour d’expérience</a:t>
            </a:r>
          </a:p>
          <a:p>
            <a:pPr marL="358775" indent="-285750">
              <a:buClr>
                <a:srgbClr val="5479BC"/>
              </a:buClr>
              <a:buFont typeface="Century Gothic" panose="020B0502020202020204" pitchFamily="34" charset="0"/>
              <a:buChar char="►"/>
            </a:pPr>
            <a:r>
              <a:rPr lang="fr-FR" sz="1600" dirty="0" smtClean="0">
                <a:solidFill>
                  <a:schemeClr val="tx1"/>
                </a:solidFill>
                <a:latin typeface="+mj-lt"/>
              </a:rPr>
              <a:t>Fiches types</a:t>
            </a:r>
            <a:endParaRPr lang="fr-FR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" name="Arrondir un rectangle avec un coin diagonal 12"/>
          <p:cNvSpPr/>
          <p:nvPr/>
        </p:nvSpPr>
        <p:spPr>
          <a:xfrm>
            <a:off x="2267744" y="3675877"/>
            <a:ext cx="2088232" cy="504000"/>
          </a:xfrm>
          <a:prstGeom prst="round2DiagRect">
            <a:avLst/>
          </a:prstGeom>
          <a:solidFill>
            <a:srgbClr val="8BA4D1"/>
          </a:solidFill>
          <a:ln>
            <a:solidFill>
              <a:srgbClr val="5479BC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latin typeface="+mj-lt"/>
              </a:rPr>
              <a:t>Livrables</a:t>
            </a:r>
            <a:endParaRPr lang="fr-FR" dirty="0">
              <a:latin typeface="+mj-lt"/>
            </a:endParaRPr>
          </a:p>
        </p:txBody>
      </p:sp>
      <p:pic>
        <p:nvPicPr>
          <p:cNvPr id="14" name="Picture 2" descr="Idée, Invention, Projet, Imagination, Plan, Brevet"/>
          <p:cNvPicPr>
            <a:picLocks noChangeAspect="1" noChangeArrowheads="1"/>
          </p:cNvPicPr>
          <p:nvPr/>
        </p:nvPicPr>
        <p:blipFill>
          <a:blip r:embed="rId6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830228"/>
            <a:ext cx="919519" cy="976481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ZoneTexte 14"/>
          <p:cNvSpPr txBox="1"/>
          <p:nvPr/>
        </p:nvSpPr>
        <p:spPr>
          <a:xfrm>
            <a:off x="2460081" y="3059626"/>
            <a:ext cx="40665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>
                <a:latin typeface="+mj-lt"/>
              </a:rPr>
              <a:t>Périmètre : Plan blanc et </a:t>
            </a:r>
            <a:r>
              <a:rPr lang="fr-FR" sz="1600" dirty="0">
                <a:latin typeface="+mj-lt"/>
              </a:rPr>
              <a:t>P</a:t>
            </a:r>
            <a:r>
              <a:rPr lang="fr-FR" sz="1600" dirty="0" smtClean="0">
                <a:latin typeface="+mj-lt"/>
              </a:rPr>
              <a:t>lan bleu</a:t>
            </a:r>
            <a:endParaRPr lang="fr-FR" sz="1600" dirty="0"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392718" y="6599383"/>
            <a:ext cx="7751281" cy="260648"/>
          </a:xfrm>
          <a:prstGeom prst="rect">
            <a:avLst/>
          </a:prstGeom>
          <a:solidFill>
            <a:schemeClr val="tx2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0" y="6599383"/>
            <a:ext cx="1296000" cy="260648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4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1530186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4720208" y="2506835"/>
            <a:ext cx="3096344" cy="1080120"/>
          </a:xfrm>
          <a:prstGeom prst="roundRect">
            <a:avLst/>
          </a:prstGeom>
          <a:solidFill>
            <a:schemeClr val="accent5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dirty="0" smtClean="0"/>
              <a:t>Caractère médiatique</a:t>
            </a:r>
          </a:p>
          <a:p>
            <a:pPr algn="ctr">
              <a:spcAft>
                <a:spcPts val="1200"/>
              </a:spcAft>
            </a:pPr>
            <a:endParaRPr lang="fr-FR" sz="1050" dirty="0"/>
          </a:p>
        </p:txBody>
      </p:sp>
      <p:sp>
        <p:nvSpPr>
          <p:cNvPr id="3" name="Rectangle à coins arrondis 2"/>
          <p:cNvSpPr/>
          <p:nvPr/>
        </p:nvSpPr>
        <p:spPr>
          <a:xfrm>
            <a:off x="1259632" y="2506835"/>
            <a:ext cx="3096344" cy="1080120"/>
          </a:xfrm>
          <a:prstGeom prst="roundRect">
            <a:avLst/>
          </a:prstGeom>
          <a:solidFill>
            <a:schemeClr val="accent5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dirty="0" smtClean="0"/>
              <a:t>Ampleur et gravité de l’évènement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827584" y="2071151"/>
            <a:ext cx="7488832" cy="7871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prstClr val="black"/>
                </a:solidFill>
              </a:rPr>
              <a:t>Evènement émergent, inhabituel </a:t>
            </a:r>
            <a:r>
              <a:rPr lang="fr-FR" dirty="0">
                <a:solidFill>
                  <a:prstClr val="black"/>
                </a:solidFill>
              </a:rPr>
              <a:t>et/ou </a:t>
            </a:r>
            <a:r>
              <a:rPr lang="fr-FR" dirty="0" smtClean="0">
                <a:solidFill>
                  <a:prstClr val="black"/>
                </a:solidFill>
              </a:rPr>
              <a:t>méconnu dépassant </a:t>
            </a:r>
            <a:r>
              <a:rPr lang="fr-FR" dirty="0">
                <a:solidFill>
                  <a:prstClr val="black"/>
                </a:solidFill>
              </a:rPr>
              <a:t>le cadre de la gestion courante des alertes </a:t>
            </a:r>
          </a:p>
        </p:txBody>
      </p:sp>
      <p:sp>
        <p:nvSpPr>
          <p:cNvPr id="5" name="Rectangle à coins arrondis 4"/>
          <p:cNvSpPr/>
          <p:nvPr/>
        </p:nvSpPr>
        <p:spPr>
          <a:xfrm>
            <a:off x="539552" y="1683727"/>
            <a:ext cx="3600400" cy="468000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prstClr val="white"/>
                </a:solidFill>
              </a:rPr>
              <a:t>Qu’est ce qu’une crise ?</a:t>
            </a: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259632" y="3735903"/>
            <a:ext cx="3096344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chemeClr val="accent4"/>
              </a:buClr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prstClr val="black"/>
                </a:solidFill>
              </a:rPr>
              <a:t>Impacts sur la santé des population</a:t>
            </a:r>
          </a:p>
          <a:p>
            <a:pPr marL="285750" indent="-285750">
              <a:spcAft>
                <a:spcPts val="300"/>
              </a:spcAft>
              <a:buClr>
                <a:schemeClr val="accent4"/>
              </a:buClr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prstClr val="black"/>
                </a:solidFill>
              </a:rPr>
              <a:t>Fonctionnement du système de santé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4720208" y="3735902"/>
            <a:ext cx="3096344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chemeClr val="accent4"/>
              </a:buClr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prstClr val="black"/>
                </a:solidFill>
              </a:rPr>
              <a:t>Potentiel </a:t>
            </a:r>
          </a:p>
          <a:p>
            <a:pPr marL="285750" indent="-285750">
              <a:spcAft>
                <a:spcPts val="600"/>
              </a:spcAft>
              <a:buClr>
                <a:schemeClr val="accent4"/>
              </a:buClr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prstClr val="black"/>
                </a:solidFill>
              </a:rPr>
              <a:t>Avéré</a:t>
            </a:r>
          </a:p>
        </p:txBody>
      </p:sp>
      <p:sp>
        <p:nvSpPr>
          <p:cNvPr id="9" name="Rectangle 8"/>
          <p:cNvSpPr/>
          <p:nvPr/>
        </p:nvSpPr>
        <p:spPr>
          <a:xfrm>
            <a:off x="1392718" y="6599383"/>
            <a:ext cx="7751281" cy="260648"/>
          </a:xfrm>
          <a:prstGeom prst="rect">
            <a:avLst/>
          </a:prstGeom>
          <a:solidFill>
            <a:schemeClr val="tx2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0" y="6599383"/>
            <a:ext cx="1296000" cy="260648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78651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me 5"/>
          <p:cNvGraphicFramePr/>
          <p:nvPr>
            <p:extLst>
              <p:ext uri="{D42A27DB-BD31-4B8C-83A1-F6EECF244321}">
                <p14:modId xmlns:p14="http://schemas.microsoft.com/office/powerpoint/2010/main" val="2353304099"/>
              </p:ext>
            </p:extLst>
          </p:nvPr>
        </p:nvGraphicFramePr>
        <p:xfrm>
          <a:off x="98451" y="260648"/>
          <a:ext cx="8928992" cy="4120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827584" y="1080120"/>
            <a:ext cx="7488832" cy="6480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prstClr val="black"/>
                </a:solidFill>
              </a:rPr>
              <a:t>Déroulement</a:t>
            </a: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539552" y="692696"/>
            <a:ext cx="3600400" cy="468000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prstClr val="white"/>
                </a:solidFill>
              </a:rPr>
              <a:t>Cellule de crise</a:t>
            </a: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27584" y="3394316"/>
            <a:ext cx="7488832" cy="6480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prstClr val="black"/>
                </a:solidFill>
              </a:rPr>
              <a:t>Mission : Organisation</a:t>
            </a: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827584" y="4132179"/>
            <a:ext cx="7488832" cy="1817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spcAft>
                <a:spcPts val="300"/>
              </a:spcAft>
              <a:buClr>
                <a:srgbClr val="93A299">
                  <a:lumMod val="50000"/>
                </a:srgbClr>
              </a:buClr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prstClr val="black"/>
                </a:solidFill>
              </a:rPr>
              <a:t>La coordination et l’organisation des soins</a:t>
            </a:r>
          </a:p>
          <a:p>
            <a:pPr marL="285750" indent="-285750">
              <a:lnSpc>
                <a:spcPct val="150000"/>
              </a:lnSpc>
              <a:spcAft>
                <a:spcPts val="300"/>
              </a:spcAft>
              <a:buClr>
                <a:srgbClr val="93A299">
                  <a:lumMod val="50000"/>
                </a:srgbClr>
              </a:buClr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prstClr val="black"/>
                </a:solidFill>
              </a:rPr>
              <a:t>Les disponibilités des moyens et ressources </a:t>
            </a:r>
          </a:p>
          <a:p>
            <a:pPr marL="285750" indent="-285750">
              <a:lnSpc>
                <a:spcPct val="150000"/>
              </a:lnSpc>
              <a:spcAft>
                <a:spcPts val="300"/>
              </a:spcAft>
              <a:buClr>
                <a:srgbClr val="93A299">
                  <a:lumMod val="50000"/>
                </a:srgbClr>
              </a:buClr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prstClr val="black"/>
                </a:solidFill>
              </a:rPr>
              <a:t>La circulation et les accès</a:t>
            </a:r>
          </a:p>
          <a:p>
            <a:pPr marL="285750" indent="-285750">
              <a:lnSpc>
                <a:spcPct val="150000"/>
              </a:lnSpc>
              <a:spcAft>
                <a:spcPts val="300"/>
              </a:spcAft>
              <a:buClr>
                <a:srgbClr val="93A299">
                  <a:lumMod val="50000"/>
                </a:srgbClr>
              </a:buClr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prstClr val="black"/>
                </a:solidFill>
              </a:rPr>
              <a:t>La communication externe et interne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6599383"/>
            <a:ext cx="1296000" cy="260648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6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392718" y="6599383"/>
            <a:ext cx="7751281" cy="260648"/>
          </a:xfrm>
          <a:prstGeom prst="rect">
            <a:avLst/>
          </a:prstGeom>
          <a:solidFill>
            <a:schemeClr val="tx2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505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>
          <a:xfrm>
            <a:off x="980744" y="2727208"/>
            <a:ext cx="7123113" cy="757807"/>
          </a:xfrm>
          <a:solidFill>
            <a:schemeClr val="accent5"/>
          </a:solidFill>
        </p:spPr>
        <p:txBody>
          <a:bodyPr anchor="ctr"/>
          <a:lstStyle/>
          <a:p>
            <a:pPr algn="ctr"/>
            <a:r>
              <a:rPr lang="fr-FR" dirty="0" smtClean="0">
                <a:solidFill>
                  <a:schemeClr val="bg1"/>
                </a:solidFill>
              </a:rPr>
              <a:t>Présentation du scénario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cap="small" dirty="0" smtClean="0"/>
              <a:t>Exercice</a:t>
            </a:r>
            <a:endParaRPr lang="fr-FR" cap="small" dirty="0"/>
          </a:p>
        </p:txBody>
      </p:sp>
    </p:spTree>
    <p:extLst>
      <p:ext uri="{BB962C8B-B14F-4D97-AF65-F5344CB8AC3E}">
        <p14:creationId xmlns:p14="http://schemas.microsoft.com/office/powerpoint/2010/main" val="17854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27783" y="4371795"/>
            <a:ext cx="4968552" cy="504056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23888"/>
            <a:r>
              <a:rPr lang="fr-FR" dirty="0" smtClean="0">
                <a:latin typeface="Tw Cen MT (Corps)"/>
              </a:rPr>
              <a:t>Admissions bloquées à l’UOA</a:t>
            </a:r>
            <a:endParaRPr lang="fr-FR" dirty="0">
              <a:latin typeface="Tw Cen MT (Corps)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3779912" y="2240115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Tw Cen MT (Corps)"/>
              </a:rPr>
              <a:t>3 patients à l’UAO</a:t>
            </a:r>
            <a:endParaRPr lang="fr-FR" dirty="0">
              <a:latin typeface="Tw Cen MT (Corps)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779912" y="2604585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Tw Cen MT (Corps)"/>
              </a:rPr>
              <a:t>2 patients au pôle 3-7</a:t>
            </a:r>
            <a:endParaRPr lang="fr-FR" dirty="0">
              <a:latin typeface="Tw Cen MT (Corps)"/>
            </a:endParaRPr>
          </a:p>
        </p:txBody>
      </p:sp>
      <p:cxnSp>
        <p:nvCxnSpPr>
          <p:cNvPr id="5" name="Connecteur en angle 4"/>
          <p:cNvCxnSpPr>
            <a:stCxn id="7" idx="1"/>
            <a:endCxn id="3" idx="1"/>
          </p:cNvCxnSpPr>
          <p:nvPr/>
        </p:nvCxnSpPr>
        <p:spPr>
          <a:xfrm rot="10800000" flipH="1" flipV="1">
            <a:off x="2627784" y="1844071"/>
            <a:ext cx="1152128" cy="580710"/>
          </a:xfrm>
          <a:prstGeom prst="bentConnector3">
            <a:avLst>
              <a:gd name="adj1" fmla="val 66138"/>
            </a:avLst>
          </a:prstGeom>
          <a:ln w="28575">
            <a:solidFill>
              <a:schemeClr val="accent4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en angle 5"/>
          <p:cNvCxnSpPr>
            <a:stCxn id="7" idx="1"/>
            <a:endCxn id="4" idx="1"/>
          </p:cNvCxnSpPr>
          <p:nvPr/>
        </p:nvCxnSpPr>
        <p:spPr>
          <a:xfrm rot="10800000" flipH="1" flipV="1">
            <a:off x="2627784" y="1844071"/>
            <a:ext cx="1152128" cy="945180"/>
          </a:xfrm>
          <a:prstGeom prst="bentConnector3">
            <a:avLst>
              <a:gd name="adj1" fmla="val 66138"/>
            </a:avLst>
          </a:prstGeom>
          <a:ln w="28575">
            <a:solidFill>
              <a:schemeClr val="accent4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627784" y="1592043"/>
            <a:ext cx="4968552" cy="504056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23888"/>
            <a:r>
              <a:rPr lang="fr-FR" dirty="0" smtClean="0">
                <a:latin typeface="Tw Cen MT (Corps)"/>
              </a:rPr>
              <a:t>5 patients issus de l’UAO concernés</a:t>
            </a:r>
            <a:endParaRPr lang="fr-FR" dirty="0">
              <a:latin typeface="Tw Cen MT (Corps)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95536" y="1275451"/>
            <a:ext cx="2736304" cy="432048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latin typeface="Tw Cen MT (Corps)"/>
              </a:rPr>
              <a:t>Infection Respiratoire Aigue (IRA)</a:t>
            </a:r>
            <a:endParaRPr lang="fr-FR" dirty="0">
              <a:latin typeface="Tw Cen MT (Corps)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275856" y="3291675"/>
            <a:ext cx="432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fr-FR" dirty="0" smtClean="0">
                <a:latin typeface="Tw Cen MT (Corps)"/>
              </a:rPr>
              <a:t>2 patients décédés</a:t>
            </a:r>
          </a:p>
          <a:p>
            <a:pPr marL="285750" indent="-28575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fr-FR" dirty="0" smtClean="0">
                <a:latin typeface="Tw Cen MT (Corps)"/>
              </a:rPr>
              <a:t>2 patients hospitalisés</a:t>
            </a:r>
            <a:endParaRPr lang="fr-FR" dirty="0">
              <a:latin typeface="Tw Cen MT (Corps)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5536" y="5595931"/>
            <a:ext cx="8208912" cy="50405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latin typeface="Tw Cen MT (Corps)"/>
              </a:rPr>
              <a:t>Alerte et déclenchement d’une cellule de crise</a:t>
            </a:r>
            <a:endParaRPr lang="fr-FR" dirty="0">
              <a:latin typeface="Tw Cen MT (Corps)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323528" y="332656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Objectif : </a:t>
            </a:r>
            <a:r>
              <a:rPr lang="fr-FR" i="1" dirty="0" smtClean="0"/>
              <a:t>A compléter</a:t>
            </a:r>
            <a:endParaRPr lang="fr-FR" i="1" dirty="0"/>
          </a:p>
        </p:txBody>
      </p:sp>
      <p:sp>
        <p:nvSpPr>
          <p:cNvPr id="15" name="Rectangle 14"/>
          <p:cNvSpPr/>
          <p:nvPr/>
        </p:nvSpPr>
        <p:spPr>
          <a:xfrm>
            <a:off x="1392718" y="6599383"/>
            <a:ext cx="7751281" cy="260648"/>
          </a:xfrm>
          <a:prstGeom prst="rect">
            <a:avLst/>
          </a:prstGeom>
          <a:solidFill>
            <a:schemeClr val="tx2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0" y="6599383"/>
            <a:ext cx="1296000" cy="260648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8</a:t>
            </a: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 rot="19898747">
            <a:off x="327894" y="2967335"/>
            <a:ext cx="84882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Exemple à personnaliser</a:t>
            </a:r>
            <a:endParaRPr lang="fr-FR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3871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7" grpId="0" animBg="1"/>
      <p:bldP spid="9" grpId="0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>
          <a:xfrm>
            <a:off x="980744" y="2727208"/>
            <a:ext cx="7123113" cy="757807"/>
          </a:xfrm>
          <a:solidFill>
            <a:schemeClr val="accent5"/>
          </a:solidFill>
        </p:spPr>
        <p:txBody>
          <a:bodyPr anchor="ctr">
            <a:normAutofit fontScale="92500"/>
          </a:bodyPr>
          <a:lstStyle/>
          <a:p>
            <a:pPr algn="ctr"/>
            <a:r>
              <a:rPr lang="fr-FR" dirty="0" smtClean="0">
                <a:solidFill>
                  <a:schemeClr val="bg1"/>
                </a:solidFill>
              </a:rPr>
              <a:t>Présentation des points positifs et à améliorer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cap="small" dirty="0" smtClean="0"/>
              <a:t>Observation et analyse</a:t>
            </a:r>
            <a:endParaRPr lang="fr-FR" cap="small" dirty="0"/>
          </a:p>
        </p:txBody>
      </p:sp>
    </p:spTree>
    <p:extLst>
      <p:ext uri="{BB962C8B-B14F-4D97-AF65-F5344CB8AC3E}">
        <p14:creationId xmlns:p14="http://schemas.microsoft.com/office/powerpoint/2010/main" val="92165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dian">
  <a:themeElements>
    <a:clrScheme name="Personnalisé 34">
      <a:dk1>
        <a:sysClr val="windowText" lastClr="000000"/>
      </a:dk1>
      <a:lt1>
        <a:sysClr val="window" lastClr="FFFFFF"/>
      </a:lt1>
      <a:dk2>
        <a:srgbClr val="258381"/>
      </a:dk2>
      <a:lt2>
        <a:srgbClr val="9DB3D7"/>
      </a:lt2>
      <a:accent1>
        <a:srgbClr val="324F7E"/>
      </a:accent1>
      <a:accent2>
        <a:srgbClr val="557BBB"/>
      </a:accent2>
      <a:accent3>
        <a:srgbClr val="9DB3D7"/>
      </a:accent3>
      <a:accent4>
        <a:srgbClr val="258381"/>
      </a:accent4>
      <a:accent5>
        <a:srgbClr val="34B9B7"/>
      </a:accent5>
      <a:accent6>
        <a:srgbClr val="81DBD9"/>
      </a:accent6>
      <a:hlink>
        <a:srgbClr val="000000"/>
      </a:hlink>
      <a:folHlink>
        <a:srgbClr val="000000"/>
      </a:folHlink>
    </a:clrScheme>
    <a:fontScheme name="Mé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é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47</TotalTime>
  <Words>498</Words>
  <Application>Microsoft Office PowerPoint</Application>
  <PresentationFormat>Affichage à l'écran (4:3)</PresentationFormat>
  <Paragraphs>128</Paragraphs>
  <Slides>16</Slides>
  <Notes>3</Notes>
  <HiddenSlides>1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16</vt:i4>
      </vt:variant>
    </vt:vector>
  </HeadingPairs>
  <TitlesOfParts>
    <vt:vector size="18" baseType="lpstr">
      <vt:lpstr>Médian</vt:lpstr>
      <vt:lpstr>Conception personnalisée</vt:lpstr>
      <vt:lpstr>RETOUR D’EXPERIENCE SUR L’EXPERIMENTATION D’UNE CRISE</vt:lpstr>
      <vt:lpstr>Sommaire</vt:lpstr>
      <vt:lpstr>Contexte</vt:lpstr>
      <vt:lpstr>Présentation PowerPoint</vt:lpstr>
      <vt:lpstr>Présentation PowerPoint</vt:lpstr>
      <vt:lpstr>Présentation PowerPoint</vt:lpstr>
      <vt:lpstr>Exercice</vt:lpstr>
      <vt:lpstr>Présentation PowerPoint</vt:lpstr>
      <vt:lpstr>Observation et analyse</vt:lpstr>
      <vt:lpstr>Présentation PowerPoint</vt:lpstr>
      <vt:lpstr>Présentation PowerPoint</vt:lpstr>
      <vt:lpstr>Présentation PowerPoint</vt:lpstr>
      <vt:lpstr>Conclusion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RETOUR D’EXPERIENCE SUR L’EXPERIMENTATION D’UNE CRISE</dc:title>
  <dc:creator>LEPINE-EGRET FANNY</dc:creator>
  <cp:lastModifiedBy>LEPINE-EGRET FANNY</cp:lastModifiedBy>
  <cp:revision>15</cp:revision>
  <dcterms:created xsi:type="dcterms:W3CDTF">2017-06-01T13:57:11Z</dcterms:created>
  <dcterms:modified xsi:type="dcterms:W3CDTF">2017-08-02T12:51:17Z</dcterms:modified>
</cp:coreProperties>
</file>