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693400" cy="7556500"/>
  <p:notesSz cx="6858000" cy="9144000"/>
  <p:embeddedFontLst>
    <p:embeddedFont>
      <p:font typeface="Aileron Heavy" panose="020B0604020202020204" charset="0"/>
      <p:regular r:id="rId4"/>
    </p:embeddedFont>
    <p:embeddedFont>
      <p:font typeface="Montserrat" panose="020B0604020202020204" charset="0"/>
      <p:regular r:id="rId5"/>
    </p:embeddedFont>
    <p:embeddedFont>
      <p:font typeface="Montserrat Bold" panose="020B0604020202020204" charset="0"/>
      <p:regular r:id="rId6"/>
    </p:embeddedFon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Arialle" panose="020B0604020202020204" charset="0"/>
      <p:regular r:id="rId11"/>
    </p:embeddedFont>
    <p:embeddedFont>
      <p:font typeface="Montserrat Semi-Bold Bold" panose="020B0604020202020204" charset="0"/>
      <p:regular r:id="rId12"/>
    </p:embeddedFont>
    <p:embeddedFont>
      <p:font typeface="Aileron Heavy Bold" panose="020B0604020202020204" charset="0"/>
      <p:regular r:id="rId13"/>
    </p:embeddedFont>
    <p:embeddedFont>
      <p:font typeface="Montserrat Light Bold" panose="020B0604020202020204" charset="0"/>
      <p:regular r:id="rId14"/>
    </p:embeddedFont>
    <p:embeddedFont>
      <p:font typeface="Montserrat Light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146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0.svg"/><Relationship Id="rId7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2.png"/><Relationship Id="rId5" Type="http://schemas.openxmlformats.org/officeDocument/2006/relationships/image" Target="../media/image2.svg"/><Relationship Id="rId10" Type="http://schemas.openxmlformats.org/officeDocument/2006/relationships/image" Target="../media/image11.jpe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09" r="109"/>
          <a:stretch>
            <a:fillRect/>
          </a:stretch>
        </p:blipFill>
        <p:spPr>
          <a:xfrm rot="-10800000">
            <a:off x="917672" y="-1221893"/>
            <a:ext cx="3806098" cy="330179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71830" y="0"/>
            <a:ext cx="1602145" cy="1387458"/>
            <a:chOff x="0" y="0"/>
            <a:chExt cx="6350000" cy="54991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3175000" y="0"/>
                  </a:moveTo>
                  <a:lnTo>
                    <a:pt x="0" y="0"/>
                  </a:lnTo>
                  <a:lnTo>
                    <a:pt x="1587500" y="2749550"/>
                  </a:lnTo>
                  <a:lnTo>
                    <a:pt x="3175000" y="5499100"/>
                  </a:lnTo>
                  <a:lnTo>
                    <a:pt x="4762500" y="274955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4"/>
              <a:stretch>
                <a:fillRect l="-75442" t="-28086" b="-6973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 rot="429910">
            <a:off x="3882142" y="3490736"/>
            <a:ext cx="2832142" cy="1777641"/>
            <a:chOff x="0" y="0"/>
            <a:chExt cx="7620000" cy="47828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620000" cy="4780280"/>
            </a:xfrm>
            <a:custGeom>
              <a:avLst/>
              <a:gdLst/>
              <a:ahLst/>
              <a:cxnLst/>
              <a:rect l="l" t="t" r="r" b="b"/>
              <a:pathLst>
                <a:path w="7620000" h="4780280">
                  <a:moveTo>
                    <a:pt x="7620000" y="3921760"/>
                  </a:moveTo>
                  <a:lnTo>
                    <a:pt x="7620000" y="222250"/>
                  </a:lnTo>
                  <a:cubicBezTo>
                    <a:pt x="7620000" y="100330"/>
                    <a:pt x="7519670" y="0"/>
                    <a:pt x="7397750" y="0"/>
                  </a:cubicBezTo>
                  <a:lnTo>
                    <a:pt x="222250" y="0"/>
                  </a:lnTo>
                  <a:cubicBezTo>
                    <a:pt x="100330" y="0"/>
                    <a:pt x="0" y="100330"/>
                    <a:pt x="0" y="222250"/>
                  </a:cubicBezTo>
                  <a:lnTo>
                    <a:pt x="0" y="3920490"/>
                  </a:lnTo>
                  <a:cubicBezTo>
                    <a:pt x="0" y="4043680"/>
                    <a:pt x="100330" y="4142740"/>
                    <a:pt x="222250" y="4142740"/>
                  </a:cubicBezTo>
                  <a:lnTo>
                    <a:pt x="3547110" y="4142740"/>
                  </a:lnTo>
                  <a:lnTo>
                    <a:pt x="3808730" y="4780280"/>
                  </a:lnTo>
                  <a:lnTo>
                    <a:pt x="4070350" y="4142740"/>
                  </a:lnTo>
                  <a:lnTo>
                    <a:pt x="7395210" y="4142740"/>
                  </a:lnTo>
                  <a:cubicBezTo>
                    <a:pt x="7519670" y="4144010"/>
                    <a:pt x="7620000" y="4044950"/>
                    <a:pt x="7620000" y="3921760"/>
                  </a:cubicBezTo>
                  <a:lnTo>
                    <a:pt x="7620000" y="3921760"/>
                  </a:lnTo>
                  <a:close/>
                </a:path>
              </a:pathLst>
            </a:custGeom>
            <a:solidFill>
              <a:srgbClr val="64DBC6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69956" y="3168650"/>
            <a:ext cx="745814" cy="70945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b="68"/>
          <a:stretch>
            <a:fillRect/>
          </a:stretch>
        </p:blipFill>
        <p:spPr>
          <a:xfrm rot="-10800000">
            <a:off x="7124700" y="0"/>
            <a:ext cx="1238541" cy="1072170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7175500" y="4516950"/>
            <a:ext cx="3319085" cy="2692084"/>
            <a:chOff x="0" y="0"/>
            <a:chExt cx="4425447" cy="3589445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4425447" cy="3589445"/>
              <a:chOff x="0" y="0"/>
              <a:chExt cx="4344670" cy="352392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345940" cy="3523928"/>
              </a:xfrm>
              <a:custGeom>
                <a:avLst/>
                <a:gdLst/>
                <a:ahLst/>
                <a:cxnLst/>
                <a:rect l="l" t="t" r="r" b="b"/>
                <a:pathLst>
                  <a:path w="4345940" h="3523928">
                    <a:moveTo>
                      <a:pt x="2189480" y="2540"/>
                    </a:moveTo>
                    <a:lnTo>
                      <a:pt x="2189480" y="0"/>
                    </a:lnTo>
                    <a:lnTo>
                      <a:pt x="0" y="175260"/>
                    </a:lnTo>
                    <a:lnTo>
                      <a:pt x="0" y="3348668"/>
                    </a:lnTo>
                    <a:lnTo>
                      <a:pt x="2155190" y="3521388"/>
                    </a:lnTo>
                    <a:lnTo>
                      <a:pt x="2155190" y="3523928"/>
                    </a:lnTo>
                    <a:lnTo>
                      <a:pt x="2172970" y="3522658"/>
                    </a:lnTo>
                    <a:lnTo>
                      <a:pt x="2190750" y="3523928"/>
                    </a:lnTo>
                    <a:lnTo>
                      <a:pt x="2190750" y="3521388"/>
                    </a:lnTo>
                    <a:lnTo>
                      <a:pt x="4345940" y="3348668"/>
                    </a:lnTo>
                    <a:lnTo>
                      <a:pt x="4345940" y="175260"/>
                    </a:lnTo>
                    <a:lnTo>
                      <a:pt x="2189480" y="2540"/>
                    </a:lnTo>
                    <a:lnTo>
                      <a:pt x="2189480" y="2540"/>
                    </a:lnTo>
                    <a:close/>
                    <a:moveTo>
                      <a:pt x="2155190" y="3487098"/>
                    </a:moveTo>
                    <a:lnTo>
                      <a:pt x="34290" y="3316918"/>
                    </a:lnTo>
                    <a:lnTo>
                      <a:pt x="34290" y="207010"/>
                    </a:lnTo>
                    <a:lnTo>
                      <a:pt x="2155190" y="36830"/>
                    </a:lnTo>
                    <a:lnTo>
                      <a:pt x="2155190" y="88900"/>
                    </a:lnTo>
                    <a:lnTo>
                      <a:pt x="101600" y="260350"/>
                    </a:lnTo>
                    <a:lnTo>
                      <a:pt x="86360" y="261620"/>
                    </a:lnTo>
                    <a:lnTo>
                      <a:pt x="86360" y="3262308"/>
                    </a:lnTo>
                    <a:lnTo>
                      <a:pt x="2155190" y="3435028"/>
                    </a:lnTo>
                    <a:lnTo>
                      <a:pt x="2155190" y="3487098"/>
                    </a:lnTo>
                    <a:close/>
                    <a:moveTo>
                      <a:pt x="2172970" y="3402008"/>
                    </a:moveTo>
                    <a:lnTo>
                      <a:pt x="120650" y="3230558"/>
                    </a:lnTo>
                    <a:lnTo>
                      <a:pt x="120650" y="293370"/>
                    </a:lnTo>
                    <a:lnTo>
                      <a:pt x="2172970" y="121920"/>
                    </a:lnTo>
                    <a:lnTo>
                      <a:pt x="4225290" y="293370"/>
                    </a:lnTo>
                    <a:lnTo>
                      <a:pt x="4225290" y="3230558"/>
                    </a:lnTo>
                    <a:lnTo>
                      <a:pt x="2172970" y="3402008"/>
                    </a:lnTo>
                    <a:lnTo>
                      <a:pt x="2172970" y="3402008"/>
                    </a:lnTo>
                    <a:close/>
                    <a:moveTo>
                      <a:pt x="4310380" y="342900"/>
                    </a:moveTo>
                    <a:lnTo>
                      <a:pt x="4310380" y="3316918"/>
                    </a:lnTo>
                    <a:lnTo>
                      <a:pt x="2189480" y="3487098"/>
                    </a:lnTo>
                    <a:lnTo>
                      <a:pt x="2189480" y="3435028"/>
                    </a:lnTo>
                    <a:lnTo>
                      <a:pt x="4258310" y="3262308"/>
                    </a:lnTo>
                    <a:lnTo>
                      <a:pt x="4258310" y="261620"/>
                    </a:lnTo>
                    <a:lnTo>
                      <a:pt x="2189480" y="88900"/>
                    </a:lnTo>
                    <a:lnTo>
                      <a:pt x="2189480" y="36830"/>
                    </a:lnTo>
                    <a:lnTo>
                      <a:pt x="4310380" y="207010"/>
                    </a:lnTo>
                    <a:cubicBezTo>
                      <a:pt x="4310380" y="207010"/>
                      <a:pt x="4310380" y="342900"/>
                      <a:pt x="4310380" y="342900"/>
                    </a:cubicBezTo>
                    <a:close/>
                  </a:path>
                </a:pathLst>
              </a:custGeom>
              <a:solidFill>
                <a:srgbClr val="64DBC6"/>
              </a:solidFill>
            </p:spPr>
          </p:sp>
        </p:grpSp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8"/>
            <a:srcRect r="3823"/>
            <a:stretch>
              <a:fillRect/>
            </a:stretch>
          </p:blipFill>
          <p:spPr>
            <a:xfrm>
              <a:off x="62160" y="297539"/>
              <a:ext cx="4288750" cy="2972822"/>
            </a:xfrm>
            <a:prstGeom prst="rect">
              <a:avLst/>
            </a:prstGeom>
          </p:spPr>
        </p:pic>
      </p:grpSp>
      <p:sp>
        <p:nvSpPr>
          <p:cNvPr id="15" name="TextBox 15"/>
          <p:cNvSpPr txBox="1"/>
          <p:nvPr/>
        </p:nvSpPr>
        <p:spPr>
          <a:xfrm>
            <a:off x="7328885" y="1473438"/>
            <a:ext cx="3116298" cy="857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87"/>
              </a:lnSpc>
            </a:pPr>
            <a:r>
              <a:rPr lang="fr-FR" sz="1887" spc="56" dirty="0" smtClean="0">
                <a:solidFill>
                  <a:srgbClr val="013274"/>
                </a:solidFill>
                <a:latin typeface="Montserrat Light Bold"/>
              </a:rPr>
              <a:t>Un évènement indésirable dans les soins, ça arrive !</a:t>
            </a:r>
            <a:endParaRPr lang="fr-FR" sz="1887" spc="56" dirty="0">
              <a:solidFill>
                <a:srgbClr val="013274"/>
              </a:solidFill>
              <a:latin typeface="Montserrat Light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881519" y="806450"/>
            <a:ext cx="2908851" cy="2218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  <a:spcBef>
                <a:spcPct val="0"/>
              </a:spcBef>
            </a:pPr>
            <a:r>
              <a:rPr lang="fr-FR" sz="1400" dirty="0" smtClean="0">
                <a:solidFill>
                  <a:srgbClr val="013274"/>
                </a:solidFill>
                <a:latin typeface="Aileron Heavy"/>
              </a:rPr>
              <a:t>Et, après ?</a:t>
            </a:r>
          </a:p>
          <a:p>
            <a:pPr algn="l">
              <a:lnSpc>
                <a:spcPts val="1661"/>
              </a:lnSpc>
              <a:spcBef>
                <a:spcPct val="0"/>
              </a:spcBef>
            </a:pPr>
            <a:endParaRPr lang="fr-FR" sz="1400" dirty="0" smtClean="0">
              <a:solidFill>
                <a:srgbClr val="013274"/>
              </a:solidFill>
              <a:latin typeface="Aileron Heavy"/>
            </a:endParaRPr>
          </a:p>
          <a:p>
            <a:pPr algn="ctr">
              <a:lnSpc>
                <a:spcPts val="1739"/>
              </a:lnSpc>
              <a:spcBef>
                <a:spcPct val="0"/>
              </a:spcBef>
            </a:pPr>
            <a:r>
              <a:rPr lang="fr-FR" sz="1200" dirty="0">
                <a:solidFill>
                  <a:srgbClr val="013274"/>
                </a:solidFill>
                <a:latin typeface="Montserrat Bold"/>
              </a:rPr>
              <a:t>Vous serez sollicité pour mieux comprendre le déroulement des faits.</a:t>
            </a:r>
          </a:p>
          <a:p>
            <a:pPr algn="ctr">
              <a:lnSpc>
                <a:spcPts val="1739"/>
              </a:lnSpc>
              <a:spcBef>
                <a:spcPct val="0"/>
              </a:spcBef>
            </a:pPr>
            <a:r>
              <a:rPr lang="fr-FR" sz="1200" dirty="0">
                <a:solidFill>
                  <a:srgbClr val="013274"/>
                </a:solidFill>
                <a:latin typeface="Montserrat Bold"/>
              </a:rPr>
              <a:t>Un retour sur tous les évènements indésirables déclarés sera réalisé,</a:t>
            </a:r>
          </a:p>
          <a:p>
            <a:pPr algn="ctr">
              <a:lnSpc>
                <a:spcPts val="1739"/>
              </a:lnSpc>
              <a:spcBef>
                <a:spcPct val="0"/>
              </a:spcBef>
            </a:pPr>
            <a:r>
              <a:rPr lang="fr-FR" sz="1200" dirty="0">
                <a:solidFill>
                  <a:srgbClr val="013274"/>
                </a:solidFill>
                <a:latin typeface="Montserrat Bold"/>
              </a:rPr>
              <a:t>L’avancement des actions d’amélioration vous sera communiqué.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328885" y="2437257"/>
            <a:ext cx="3116298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82"/>
              </a:lnSpc>
            </a:pPr>
            <a:endParaRPr lang="fr-FR" dirty="0" smtClean="0"/>
          </a:p>
          <a:p>
            <a:pPr algn="ctr">
              <a:lnSpc>
                <a:spcPts val="2082"/>
              </a:lnSpc>
            </a:pPr>
            <a:r>
              <a:rPr lang="fr-FR" sz="2082" dirty="0" smtClean="0">
                <a:solidFill>
                  <a:srgbClr val="64DBC6"/>
                </a:solidFill>
                <a:latin typeface="Montserrat Bold"/>
              </a:rPr>
              <a:t>Le partager </a:t>
            </a:r>
          </a:p>
          <a:p>
            <a:pPr algn="ctr">
              <a:lnSpc>
                <a:spcPts val="2082"/>
              </a:lnSpc>
            </a:pPr>
            <a:r>
              <a:rPr lang="fr-FR" sz="2082" dirty="0" smtClean="0">
                <a:solidFill>
                  <a:srgbClr val="64DBC6"/>
                </a:solidFill>
                <a:latin typeface="Montserrat Bold"/>
              </a:rPr>
              <a:t>c'est s'améliorer</a:t>
            </a:r>
            <a:endParaRPr lang="fr-FR" sz="2082" dirty="0">
              <a:solidFill>
                <a:srgbClr val="64DBC6"/>
              </a:solidFill>
              <a:latin typeface="Montserrat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905237" y="3991277"/>
            <a:ext cx="2818483" cy="1006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Semi-Bold Bold"/>
              </a:rPr>
              <a:t>Tout événement indésirable </a:t>
            </a:r>
          </a:p>
          <a:p>
            <a:pPr algn="ctr">
              <a:lnSpc>
                <a:spcPts val="1960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Semi-Bold Bold"/>
              </a:rPr>
              <a:t>est important,</a:t>
            </a:r>
          </a:p>
          <a:p>
            <a:pPr algn="ctr">
              <a:lnSpc>
                <a:spcPts val="1960"/>
              </a:lnSpc>
            </a:pPr>
            <a:r>
              <a:rPr lang="fr-FR" sz="1400" dirty="0" smtClean="0">
                <a:solidFill>
                  <a:srgbClr val="FEFFFF"/>
                </a:solidFill>
                <a:latin typeface="Montserrat Semi-Bold Bold"/>
              </a:rPr>
              <a:t> Osez-nous en parler !</a:t>
            </a:r>
          </a:p>
          <a:p>
            <a:pPr algn="ctr">
              <a:lnSpc>
                <a:spcPts val="1986"/>
              </a:lnSpc>
            </a:pPr>
            <a:endParaRPr lang="fr-FR" sz="1400" dirty="0">
              <a:solidFill>
                <a:srgbClr val="FEFFFF"/>
              </a:solidFill>
              <a:latin typeface="Montserrat Semi-Bold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869956" y="5400675"/>
            <a:ext cx="2944132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Déclarer un évènement indésirable, </a:t>
            </a:r>
          </a:p>
          <a:p>
            <a:pPr algn="ctr">
              <a:lnSpc>
                <a:spcPts val="280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c’est participer </a:t>
            </a:r>
          </a:p>
          <a:p>
            <a:pPr algn="ctr">
              <a:lnSpc>
                <a:spcPts val="280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à l’amélioration des soins du </a:t>
            </a: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SAD </a:t>
            </a: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!</a:t>
            </a:r>
            <a:endParaRPr lang="fr-FR" sz="1400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457357" y="429439"/>
            <a:ext cx="1004143" cy="224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94"/>
              </a:lnSpc>
            </a:pPr>
            <a:r>
              <a:rPr lang="en-US" sz="1282" dirty="0">
                <a:solidFill>
                  <a:srgbClr val="000000"/>
                </a:solidFill>
                <a:latin typeface="Arialle"/>
              </a:rPr>
              <a:t>LOGO SSIAD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45172" y="1635776"/>
            <a:ext cx="3053317" cy="5409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30"/>
              </a:lnSpc>
            </a:pPr>
            <a:endParaRPr dirty="0"/>
          </a:p>
          <a:p>
            <a:pPr>
              <a:lnSpc>
                <a:spcPts val="203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Comment déclarer </a:t>
            </a:r>
          </a:p>
          <a:p>
            <a:pPr>
              <a:lnSpc>
                <a:spcPts val="203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un événement indésirable ?</a:t>
            </a:r>
          </a:p>
          <a:p>
            <a:pPr>
              <a:lnSpc>
                <a:spcPts val="2229"/>
              </a:lnSpc>
            </a:pPr>
            <a:endParaRPr lang="fr-FR" sz="1400" dirty="0" smtClean="0">
              <a:solidFill>
                <a:srgbClr val="013274"/>
              </a:solidFill>
              <a:latin typeface="Aileron Heavy Bold"/>
            </a:endParaRPr>
          </a:p>
          <a:p>
            <a:pPr algn="ctr">
              <a:lnSpc>
                <a:spcPts val="1945"/>
              </a:lnSpc>
            </a:pPr>
            <a:endParaRPr lang="fr-FR" sz="1400" dirty="0" smtClean="0">
              <a:solidFill>
                <a:srgbClr val="013274"/>
              </a:solidFill>
              <a:latin typeface="Aileron Heavy Bold"/>
            </a:endParaRPr>
          </a:p>
          <a:p>
            <a:pPr>
              <a:lnSpc>
                <a:spcPts val="173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Une fiche de déclaration existe.</a:t>
            </a:r>
          </a:p>
          <a:p>
            <a:pPr>
              <a:lnSpc>
                <a:spcPts val="173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 </a:t>
            </a:r>
          </a:p>
          <a:p>
            <a:pPr>
              <a:lnSpc>
                <a:spcPts val="173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pouvez la trouver</a:t>
            </a: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Cette fiche est à remettre</a:t>
            </a: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ctr"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73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Si le patient vous relate un événement indésirable :</a:t>
            </a:r>
          </a:p>
          <a:p>
            <a:pPr>
              <a:lnSpc>
                <a:spcPts val="173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marL="259080" lvl="1" indent="-129540">
              <a:lnSpc>
                <a:spcPts val="1739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pouvez l’inciter à déclarer</a:t>
            </a:r>
          </a:p>
          <a:p>
            <a:pPr marL="259080" lvl="1" indent="-129540" algn="l">
              <a:lnSpc>
                <a:spcPts val="1739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ou l’aider à compléter la déclaration. </a:t>
            </a:r>
          </a:p>
          <a:p>
            <a:pPr algn="ctr">
              <a:lnSpc>
                <a:spcPts val="1499"/>
              </a:lnSpc>
            </a:pPr>
            <a:endParaRPr lang="fr-FR" sz="1200" dirty="0">
              <a:solidFill>
                <a:srgbClr val="013274"/>
              </a:solidFill>
              <a:latin typeface="Montserrat Bold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18" y="19677"/>
            <a:ext cx="1017587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ZoneTexte 25"/>
          <p:cNvSpPr txBox="1"/>
          <p:nvPr/>
        </p:nvSpPr>
        <p:spPr>
          <a:xfrm rot="16200000">
            <a:off x="9034088" y="5939406"/>
            <a:ext cx="30668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/>
              <a:t>© </a:t>
            </a:r>
            <a:r>
              <a:rPr lang="fr-FR" sz="900" dirty="0" err="1" smtClean="0"/>
              <a:t>QualiREL</a:t>
            </a:r>
            <a:r>
              <a:rPr lang="fr-FR" sz="900" dirty="0" smtClean="0"/>
              <a:t> Santé </a:t>
            </a:r>
            <a:r>
              <a:rPr lang="fr-FR" sz="900" dirty="0" smtClean="0"/>
              <a:t>2023</a:t>
            </a:r>
            <a:r>
              <a:rPr lang="fr-FR" sz="900" dirty="0" smtClean="0"/>
              <a:t>-  </a:t>
            </a:r>
            <a:r>
              <a:rPr lang="fr-FR" sz="900" dirty="0" err="1" smtClean="0"/>
              <a:t>designed</a:t>
            </a:r>
            <a:r>
              <a:rPr lang="fr-FR" sz="900" dirty="0" smtClean="0"/>
              <a:t> by </a:t>
            </a:r>
            <a:r>
              <a:rPr lang="fr-FR" sz="900" dirty="0" err="1" smtClean="0"/>
              <a:t>Canva</a:t>
            </a:r>
            <a:r>
              <a:rPr lang="fr-FR" sz="900" dirty="0" smtClean="0"/>
              <a:t> </a:t>
            </a:r>
            <a:endParaRPr lang="fr-FR" sz="900" dirty="0"/>
          </a:p>
        </p:txBody>
      </p:sp>
      <p:sp>
        <p:nvSpPr>
          <p:cNvPr id="24" name="TextBox 20"/>
          <p:cNvSpPr txBox="1"/>
          <p:nvPr/>
        </p:nvSpPr>
        <p:spPr>
          <a:xfrm>
            <a:off x="7328885" y="3535308"/>
            <a:ext cx="3116298" cy="820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9"/>
              </a:lnSpc>
            </a:pPr>
            <a:r>
              <a:rPr lang="en-US" sz="1400" spc="56" dirty="0" smtClean="0">
                <a:solidFill>
                  <a:srgbClr val="013274"/>
                </a:solidFill>
                <a:latin typeface="Montserrat Light Bold"/>
              </a:rPr>
              <a:t>PERSONNES ACCOMPAGNEES, </a:t>
            </a:r>
            <a:r>
              <a:rPr lang="en-US" sz="1400" spc="56" dirty="0">
                <a:solidFill>
                  <a:srgbClr val="013274"/>
                </a:solidFill>
                <a:latin typeface="Montserrat Light Bold"/>
              </a:rPr>
              <a:t>SOIGNANTS</a:t>
            </a:r>
          </a:p>
          <a:p>
            <a:pPr algn="ctr">
              <a:lnSpc>
                <a:spcPts val="2179"/>
              </a:lnSpc>
            </a:pPr>
            <a:r>
              <a:rPr lang="en-US" sz="1400" spc="56" dirty="0">
                <a:solidFill>
                  <a:srgbClr val="013274"/>
                </a:solidFill>
                <a:latin typeface="Montserrat Light Bold"/>
              </a:rPr>
              <a:t>AGISSONS ENSEMBLE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797519">
            <a:off x="-299908" y="3597803"/>
            <a:ext cx="10788111" cy="478722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124700" y="546376"/>
            <a:ext cx="4711953" cy="4386658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4DBC6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-303345" y="-1651048"/>
            <a:ext cx="5827599" cy="5055442"/>
          </a:xfrm>
          <a:prstGeom prst="rect">
            <a:avLst/>
          </a:prstGeom>
        </p:spPr>
      </p:pic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303345" y="-334382"/>
            <a:ext cx="2555799" cy="2555789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23891" r="-23891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058528" y="4427674"/>
            <a:ext cx="2220615" cy="222060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t="-25000" b="-25000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3838949" y="546376"/>
            <a:ext cx="3022156" cy="3350062"/>
            <a:chOff x="0" y="0"/>
            <a:chExt cx="1891780" cy="209703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891780" cy="2097039"/>
            </a:xfrm>
            <a:custGeom>
              <a:avLst/>
              <a:gdLst/>
              <a:ahLst/>
              <a:cxnLst/>
              <a:rect l="l" t="t" r="r" b="b"/>
              <a:pathLst>
                <a:path w="1891780" h="2097039">
                  <a:moveTo>
                    <a:pt x="0" y="0"/>
                  </a:moveTo>
                  <a:lnTo>
                    <a:pt x="1891780" y="0"/>
                  </a:lnTo>
                  <a:lnTo>
                    <a:pt x="1891780" y="2097039"/>
                  </a:lnTo>
                  <a:lnTo>
                    <a:pt x="0" y="2097039"/>
                  </a:lnTo>
                  <a:close/>
                </a:path>
              </a:pathLst>
            </a:custGeom>
            <a:solidFill>
              <a:srgbClr val="013274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-76907" y="6521450"/>
            <a:ext cx="3639257" cy="488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Cela s’appelle </a:t>
            </a:r>
          </a:p>
          <a:p>
            <a:pPr algn="ctr">
              <a:lnSpc>
                <a:spcPts val="196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un événement indésirable.</a:t>
            </a:r>
            <a:endParaRPr lang="fr-FR" sz="1400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141386" y="1370775"/>
            <a:ext cx="3407737" cy="2846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60"/>
              </a:lnSpc>
            </a:pPr>
            <a:r>
              <a:rPr lang="fr-FR" sz="1400" dirty="0" smtClean="0">
                <a:solidFill>
                  <a:srgbClr val="013274"/>
                </a:solidFill>
                <a:latin typeface="Aileron Heavy Bold"/>
              </a:rPr>
              <a:t>A quoi sert une déclaration ?</a:t>
            </a:r>
          </a:p>
          <a:p>
            <a:pPr algn="r">
              <a:lnSpc>
                <a:spcPts val="1816"/>
              </a:lnSpc>
            </a:pPr>
            <a:endParaRPr lang="fr-FR" sz="1400" dirty="0" smtClean="0">
              <a:solidFill>
                <a:srgbClr val="013274"/>
              </a:solidFill>
              <a:latin typeface="Aileron Heavy Bold"/>
            </a:endParaRPr>
          </a:p>
          <a:p>
            <a:pPr algn="r">
              <a:lnSpc>
                <a:spcPts val="2277"/>
              </a:lnSpc>
            </a:pPr>
            <a:r>
              <a:rPr lang="fr-FR" sz="1100" dirty="0" smtClean="0">
                <a:solidFill>
                  <a:srgbClr val="013274"/>
                </a:solidFill>
                <a:latin typeface="Montserrat Bold"/>
              </a:rPr>
              <a:t>Elle permet d'amorcer un questionnement collectif sur nos pratiques et nos organisations,</a:t>
            </a:r>
          </a:p>
          <a:p>
            <a:pPr algn="r">
              <a:lnSpc>
                <a:spcPts val="2277"/>
              </a:lnSpc>
            </a:pPr>
            <a:r>
              <a:rPr lang="fr-FR" sz="1100" dirty="0" smtClean="0">
                <a:solidFill>
                  <a:srgbClr val="013274"/>
                </a:solidFill>
                <a:latin typeface="Montserrat Bold"/>
              </a:rPr>
              <a:t>en reprenant le déroulement de l’événement, </a:t>
            </a:r>
          </a:p>
          <a:p>
            <a:pPr algn="r">
              <a:lnSpc>
                <a:spcPts val="2277"/>
              </a:lnSpc>
            </a:pPr>
            <a:r>
              <a:rPr lang="fr-FR" sz="1100" dirty="0" smtClean="0">
                <a:solidFill>
                  <a:srgbClr val="013274"/>
                </a:solidFill>
                <a:latin typeface="Montserrat Bold"/>
              </a:rPr>
              <a:t>pour le comprendre, l’analyser et trouver des améliorations </a:t>
            </a:r>
          </a:p>
          <a:p>
            <a:pPr algn="r">
              <a:lnSpc>
                <a:spcPts val="2277"/>
              </a:lnSpc>
            </a:pPr>
            <a:r>
              <a:rPr lang="fr-FR" sz="1100" dirty="0" smtClean="0">
                <a:solidFill>
                  <a:srgbClr val="013274"/>
                </a:solidFill>
                <a:latin typeface="Montserrat Bold"/>
              </a:rPr>
              <a:t>Afin, que l’événement ne se reproduise pas.</a:t>
            </a:r>
          </a:p>
          <a:p>
            <a:pPr algn="r">
              <a:lnSpc>
                <a:spcPts val="2277"/>
              </a:lnSpc>
            </a:pPr>
            <a:r>
              <a:rPr lang="fr-FR" sz="1100" dirty="0" smtClean="0">
                <a:solidFill>
                  <a:srgbClr val="013274"/>
                </a:solidFill>
                <a:latin typeface="Montserrat Bold"/>
              </a:rPr>
              <a:t>Et, ainsi améliorer de façon continue de la qualité de nos soins. </a:t>
            </a:r>
            <a:endParaRPr lang="fr-FR" sz="1100" dirty="0">
              <a:solidFill>
                <a:srgbClr val="013274"/>
              </a:solidFill>
              <a:latin typeface="Montserrat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28541" y="2948676"/>
            <a:ext cx="2843804" cy="3471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79"/>
              </a:lnSpc>
            </a:pPr>
            <a:endParaRPr lang="fr-FR" dirty="0" smtClean="0"/>
          </a:p>
          <a:p>
            <a:pPr>
              <a:lnSpc>
                <a:spcPts val="167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travaillez au </a:t>
            </a: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SAD</a:t>
            </a: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.</a:t>
            </a:r>
          </a:p>
          <a:p>
            <a:pPr>
              <a:lnSpc>
                <a:spcPts val="167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réalisez des soins auprès des patients.</a:t>
            </a:r>
          </a:p>
          <a:p>
            <a:pPr>
              <a:lnSpc>
                <a:spcPts val="167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67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Ces soins sont prévus et organisés en partenariat avec le patient.</a:t>
            </a:r>
          </a:p>
          <a:p>
            <a:pPr>
              <a:lnSpc>
                <a:spcPts val="167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67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Une différence entre le soin prévu et le soin réalisé peut arriver.</a:t>
            </a:r>
          </a:p>
          <a:p>
            <a:pPr>
              <a:lnSpc>
                <a:spcPts val="167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>
              <a:lnSpc>
                <a:spcPts val="167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Cette différence </a:t>
            </a:r>
            <a:r>
              <a:rPr lang="fr-FR" sz="1200" dirty="0" smtClean="0">
                <a:solidFill>
                  <a:srgbClr val="013274"/>
                </a:solidFill>
                <a:latin typeface="Montserrat"/>
              </a:rPr>
              <a:t>a ou aurait pu avoir une conséquence</a:t>
            </a: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 pour le patient.</a:t>
            </a:r>
          </a:p>
          <a:p>
            <a:pPr>
              <a:lnSpc>
                <a:spcPts val="1679"/>
              </a:lnSpc>
            </a:pPr>
            <a:endParaRPr lang="fr-FR" sz="1200" dirty="0" smtClean="0">
              <a:solidFill>
                <a:srgbClr val="013274"/>
              </a:solidFill>
              <a:latin typeface="Montserrat Bold"/>
            </a:endParaRPr>
          </a:p>
          <a:p>
            <a:pPr algn="l">
              <a:lnSpc>
                <a:spcPts val="1679"/>
              </a:lnSpc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Vous ne souhaitez pas que cela se reproduise.</a:t>
            </a:r>
            <a:endParaRPr lang="fr-FR" sz="1200" dirty="0">
              <a:solidFill>
                <a:srgbClr val="013274"/>
              </a:solidFill>
              <a:latin typeface="Montserrat Bold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 t="34" b="34"/>
          <a:stretch>
            <a:fillRect/>
          </a:stretch>
        </p:blipFill>
        <p:spPr>
          <a:xfrm rot="-10800000">
            <a:off x="3419557" y="-158793"/>
            <a:ext cx="1281183" cy="1109084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3838949" y="1351254"/>
            <a:ext cx="2915122" cy="2490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5901" lvl="1" indent="-107951" algn="just">
              <a:lnSpc>
                <a:spcPts val="1310"/>
              </a:lnSpc>
              <a:buFont typeface="Arial"/>
              <a:buChar char="•"/>
            </a:pPr>
            <a:r>
              <a:rPr lang="fr-FR" sz="1000" dirty="0" smtClean="0">
                <a:solidFill>
                  <a:srgbClr val="FEFFFF"/>
                </a:solidFill>
                <a:latin typeface="Montserrat Bold"/>
              </a:rPr>
              <a:t>Un patient chute de son lit alors qu’une pose de barrière prévue pour sa sécurité n’a pas été réalisée.</a:t>
            </a:r>
          </a:p>
          <a:p>
            <a:pPr marL="215901" lvl="1" indent="-107951" algn="just">
              <a:lnSpc>
                <a:spcPts val="1310"/>
              </a:lnSpc>
              <a:buFont typeface="Arial"/>
              <a:buChar char="•"/>
            </a:pPr>
            <a:r>
              <a:rPr lang="fr-FR" sz="1000" dirty="0" smtClean="0">
                <a:solidFill>
                  <a:srgbClr val="FEFFFF"/>
                </a:solidFill>
                <a:latin typeface="Montserrat Bold"/>
              </a:rPr>
              <a:t>Une intervention prévue n’a pas été effectuée. Un patient a passé son dimanche dans son lit.</a:t>
            </a:r>
          </a:p>
          <a:p>
            <a:pPr marL="215901" lvl="1" indent="-107951" algn="just">
              <a:lnSpc>
                <a:spcPts val="1310"/>
              </a:lnSpc>
              <a:buFont typeface="Arial"/>
              <a:buChar char="•"/>
            </a:pPr>
            <a:r>
              <a:rPr lang="fr-FR" sz="1000" dirty="0" smtClean="0">
                <a:solidFill>
                  <a:srgbClr val="FEFFFF"/>
                </a:solidFill>
                <a:latin typeface="Montserrat Bold"/>
              </a:rPr>
              <a:t>Vous vous présentez avec le kiné à la même heure, le patient ne peut bénéficier de sa séance de kiné.</a:t>
            </a:r>
          </a:p>
          <a:p>
            <a:pPr marL="215901" lvl="1" indent="-107951" algn="just">
              <a:lnSpc>
                <a:spcPts val="1310"/>
              </a:lnSpc>
              <a:buFont typeface="Arial"/>
              <a:buChar char="•"/>
            </a:pPr>
            <a:r>
              <a:rPr lang="fr-FR" sz="1000" dirty="0" smtClean="0">
                <a:solidFill>
                  <a:srgbClr val="FEFFFF"/>
                </a:solidFill>
                <a:latin typeface="Montserrat Bold"/>
              </a:rPr>
              <a:t>Lors du coucher, vous êtes dans l’obligation de mettre une protection d’incontinence de jour (inadaptée), faute d’approvisionnement des protections de nuit. Le patient passe une mauvaise nuit.</a:t>
            </a:r>
          </a:p>
          <a:p>
            <a:pPr algn="just">
              <a:lnSpc>
                <a:spcPts val="1344"/>
              </a:lnSpc>
            </a:pPr>
            <a:endParaRPr lang="fr-FR" sz="1000" dirty="0">
              <a:solidFill>
                <a:srgbClr val="FEFFFF"/>
              </a:solidFill>
              <a:latin typeface="Montserrat Bold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5619483" y="-215692"/>
            <a:ext cx="1505217" cy="1505211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0"/>
              <a:stretch>
                <a:fillRect l="-24999" r="-24999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3483644" y="848098"/>
            <a:ext cx="4081222" cy="41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9"/>
              </a:lnSpc>
            </a:pPr>
            <a:r>
              <a:rPr lang="en-US" sz="1399" dirty="0">
                <a:solidFill>
                  <a:srgbClr val="FEFFFF"/>
                </a:solidFill>
                <a:latin typeface="Aileron Heavy Bold"/>
              </a:rPr>
              <a:t>                           Par </a:t>
            </a:r>
            <a:r>
              <a:rPr lang="fr-FR" sz="1399" dirty="0" smtClean="0">
                <a:solidFill>
                  <a:srgbClr val="FEFFFF"/>
                </a:solidFill>
                <a:latin typeface="Aileron Heavy Bold"/>
              </a:rPr>
              <a:t>exemple</a:t>
            </a:r>
            <a:r>
              <a:rPr lang="en-US" sz="1399" dirty="0" smtClean="0">
                <a:solidFill>
                  <a:srgbClr val="FEFFFF"/>
                </a:solidFill>
                <a:latin typeface="Aileron Heavy Bold"/>
              </a:rPr>
              <a:t>  </a:t>
            </a:r>
            <a:r>
              <a:rPr lang="en-US" sz="1399" dirty="0">
                <a:solidFill>
                  <a:srgbClr val="FEFFFF"/>
                </a:solidFill>
                <a:latin typeface="Aileron Heavy Bold"/>
              </a:rPr>
              <a:t>:</a:t>
            </a:r>
          </a:p>
          <a:p>
            <a:pPr algn="ctr">
              <a:lnSpc>
                <a:spcPts val="1183"/>
              </a:lnSpc>
            </a:pPr>
            <a:endParaRPr lang="en-US" sz="1399" dirty="0">
              <a:solidFill>
                <a:srgbClr val="FEFFFF"/>
              </a:solidFill>
              <a:latin typeface="Aileron Heavy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838949" y="4046760"/>
            <a:ext cx="3022156" cy="631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59"/>
              </a:lnSpc>
            </a:pPr>
            <a:r>
              <a:rPr lang="en-US" sz="1399" dirty="0">
                <a:solidFill>
                  <a:srgbClr val="013274"/>
                </a:solidFill>
                <a:latin typeface="Aileron Heavy Bold"/>
              </a:rPr>
              <a:t> </a:t>
            </a:r>
            <a:r>
              <a:rPr lang="fr-FR" sz="1399" dirty="0" smtClean="0">
                <a:solidFill>
                  <a:srgbClr val="013274"/>
                </a:solidFill>
                <a:latin typeface="Aileron Heavy Bold"/>
              </a:rPr>
              <a:t>Pourquoi cette déclaration est importante ?</a:t>
            </a:r>
          </a:p>
          <a:p>
            <a:pPr algn="just">
              <a:lnSpc>
                <a:spcPts val="807"/>
              </a:lnSpc>
            </a:pPr>
            <a:endParaRPr lang="en-US" sz="1399" dirty="0">
              <a:solidFill>
                <a:srgbClr val="013274"/>
              </a:solidFill>
              <a:latin typeface="Aileron Heavy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713941" y="4619361"/>
            <a:ext cx="3147163" cy="274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59080" lvl="1" indent="-129540">
              <a:lnSpc>
                <a:spcPts val="1764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Tout être humain commet des erreurs, et les soignants ne font pas exception !</a:t>
            </a:r>
          </a:p>
          <a:p>
            <a:pPr marL="259080" lvl="1" indent="-129540">
              <a:lnSpc>
                <a:spcPts val="1764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 Bold"/>
              </a:rPr>
              <a:t>C</a:t>
            </a:r>
            <a:r>
              <a:rPr lang="fr-FR" sz="1200" dirty="0" smtClean="0">
                <a:solidFill>
                  <a:srgbClr val="013274"/>
                </a:solidFill>
                <a:latin typeface="Montserrat Light"/>
              </a:rPr>
              <a:t>haque personne peut apprendre de ses erreurs et celles de ses collègues. </a:t>
            </a:r>
          </a:p>
          <a:p>
            <a:pPr marL="259080" lvl="1" indent="-129540">
              <a:lnSpc>
                <a:spcPts val="1764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"/>
              </a:rPr>
              <a:t>Assurer la sécurité des soins aux patients et la vôtre, professionnel.</a:t>
            </a:r>
          </a:p>
          <a:p>
            <a:pPr marL="259080" lvl="1" indent="-129540">
              <a:lnSpc>
                <a:spcPts val="1764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 Light"/>
              </a:rPr>
              <a:t>Connaitre la réalité des événements indésirables et ainsi reconnaître leurs existences</a:t>
            </a:r>
          </a:p>
          <a:p>
            <a:pPr marL="259080" lvl="1" indent="-129540" algn="l">
              <a:lnSpc>
                <a:spcPts val="1764"/>
              </a:lnSpc>
              <a:buFont typeface="Arial"/>
              <a:buChar char="•"/>
            </a:pPr>
            <a:r>
              <a:rPr lang="fr-FR" sz="1200" dirty="0" smtClean="0">
                <a:solidFill>
                  <a:srgbClr val="013274"/>
                </a:solidFill>
                <a:latin typeface="Montserrat Light"/>
              </a:rPr>
              <a:t>Échanger sur nos événements indésirables, nous rend tous vigilants..</a:t>
            </a:r>
            <a:endParaRPr lang="fr-FR" sz="1200" dirty="0">
              <a:solidFill>
                <a:srgbClr val="013274"/>
              </a:solidFill>
              <a:latin typeface="Montserrat Light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7352111" y="5670469"/>
            <a:ext cx="3294437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Personne</a:t>
            </a:r>
          </a:p>
          <a:p>
            <a:pPr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Accompag</a:t>
            </a:r>
            <a:r>
              <a:rPr lang="fr-FR" sz="1500" b="1" dirty="0" smtClean="0">
                <a:solidFill>
                  <a:schemeClr val="bg1"/>
                </a:solidFill>
                <a:latin typeface="Aileron Heavy"/>
              </a:rPr>
              <a:t>née  </a:t>
            </a: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           </a:t>
            </a:r>
          </a:p>
          <a:p>
            <a:pPr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Soignant</a:t>
            </a:r>
            <a:endParaRPr lang="fr-FR" sz="1500" b="1" dirty="0" smtClean="0">
              <a:solidFill>
                <a:srgbClr val="013274"/>
              </a:solidFill>
              <a:latin typeface="Aileron Heavy"/>
            </a:endParaRPr>
          </a:p>
          <a:p>
            <a:pPr algn="l">
              <a:lnSpc>
                <a:spcPts val="3000"/>
              </a:lnSpc>
            </a:pPr>
            <a:r>
              <a:rPr lang="fr-FR" sz="1500" b="1" dirty="0" smtClean="0">
                <a:solidFill>
                  <a:srgbClr val="013274"/>
                </a:solidFill>
                <a:latin typeface="Aileron Heavy"/>
              </a:rPr>
              <a:t> Agissons ensemble</a:t>
            </a:r>
            <a:endParaRPr lang="fr-FR" sz="1500" b="1" dirty="0">
              <a:solidFill>
                <a:srgbClr val="013274"/>
              </a:solidFill>
              <a:latin typeface="Aileron Heavy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37346" y="4457164"/>
            <a:ext cx="256054" cy="3066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428</Words>
  <Application>Microsoft Office PowerPoint</Application>
  <PresentationFormat>Personnalisé</PresentationFormat>
  <Paragraphs>75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3" baseType="lpstr">
      <vt:lpstr>Aileron Heavy</vt:lpstr>
      <vt:lpstr>Arial</vt:lpstr>
      <vt:lpstr>Montserrat</vt:lpstr>
      <vt:lpstr>Montserrat Bold</vt:lpstr>
      <vt:lpstr>Calibri</vt:lpstr>
      <vt:lpstr>Arialle</vt:lpstr>
      <vt:lpstr>Montserrat Semi-Bold Bold</vt:lpstr>
      <vt:lpstr>Aileron Heavy Bold</vt:lpstr>
      <vt:lpstr>Montserrat Light Bold</vt:lpstr>
      <vt:lpstr>Montserrat Light</vt:lpstr>
      <vt:lpstr>Office Theme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 professionnels VF1</dc:title>
  <dc:creator>LUCAS Marion</dc:creator>
  <cp:lastModifiedBy>LUCAS Marion</cp:lastModifiedBy>
  <cp:revision>6</cp:revision>
  <dcterms:created xsi:type="dcterms:W3CDTF">2006-08-16T00:00:00Z</dcterms:created>
  <dcterms:modified xsi:type="dcterms:W3CDTF">2023-09-06T10:18:40Z</dcterms:modified>
  <dc:identifier>DAE3-Ur3yww</dc:identifier>
</cp:coreProperties>
</file>