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8288000" cy="10287000"/>
  <p:notesSz cx="6858000" cy="9144000"/>
  <p:embeddedFontLst>
    <p:embeddedFont>
      <p:font typeface="Londrina Solid Heavy" panose="020B0604020202020204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oppins Bold" panose="020B0604020202020204" charset="0"/>
      <p:regular r:id="rId13"/>
    </p:embeddedFont>
    <p:embeddedFont>
      <p:font typeface="Poppins Heavy" panose="020B0604020202020204" charset="0"/>
      <p:regular r:id="rId14"/>
    </p:embeddedFont>
    <p:embeddedFont>
      <p:font typeface="Poppins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918"/>
    <a:srgbClr val="BE3821"/>
    <a:srgbClr val="1E31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8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svg"/><Relationship Id="rId18" Type="http://schemas.openxmlformats.org/officeDocument/2006/relationships/image" Target="../media/image10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3.png"/><Relationship Id="rId15" Type="http://schemas.openxmlformats.org/officeDocument/2006/relationships/image" Target="../media/image14.svg"/><Relationship Id="rId10" Type="http://schemas.openxmlformats.org/officeDocument/2006/relationships/image" Target="../media/image6.png"/><Relationship Id="rId19" Type="http://schemas.openxmlformats.org/officeDocument/2006/relationships/image" Target="../media/image18.svg"/><Relationship Id="rId4" Type="http://schemas.openxmlformats.org/officeDocument/2006/relationships/image" Target="../media/image2.png"/><Relationship Id="rId9" Type="http://schemas.openxmlformats.org/officeDocument/2006/relationships/image" Target="../media/image8.svg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svg"/><Relationship Id="rId7" Type="http://schemas.openxmlformats.org/officeDocument/2006/relationships/image" Target="../media/image13.gif"/><Relationship Id="rId12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29.svg"/><Relationship Id="rId5" Type="http://schemas.openxmlformats.org/officeDocument/2006/relationships/image" Target="../media/image24.sv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3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5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3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1.svg"/><Relationship Id="rId18" Type="http://schemas.openxmlformats.org/officeDocument/2006/relationships/image" Target="../media/image14.svg"/><Relationship Id="rId3" Type="http://schemas.openxmlformats.org/officeDocument/2006/relationships/image" Target="../media/image2.svg"/><Relationship Id="rId21" Type="http://schemas.openxmlformats.org/officeDocument/2006/relationships/image" Target="../media/image10.png"/><Relationship Id="rId7" Type="http://schemas.openxmlformats.org/officeDocument/2006/relationships/image" Target="../media/image8.svg"/><Relationship Id="rId17" Type="http://schemas.openxmlformats.org/officeDocument/2006/relationships/image" Target="../media/image8.png"/><Relationship Id="rId2" Type="http://schemas.openxmlformats.org/officeDocument/2006/relationships/image" Target="../media/image1.png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39.svg"/><Relationship Id="rId24" Type="http://schemas.openxmlformats.org/officeDocument/2006/relationships/image" Target="../media/image20.svg"/><Relationship Id="rId5" Type="http://schemas.openxmlformats.org/officeDocument/2006/relationships/image" Target="../media/image4.png"/><Relationship Id="rId15" Type="http://schemas.openxmlformats.org/officeDocument/2006/relationships/image" Target="../media/image7.png"/><Relationship Id="rId23" Type="http://schemas.openxmlformats.org/officeDocument/2006/relationships/image" Target="../media/image11.png"/><Relationship Id="rId10" Type="http://schemas.openxmlformats.org/officeDocument/2006/relationships/image" Target="../media/image20.png"/><Relationship Id="rId19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0.svg"/><Relationship Id="rId14" Type="http://schemas.openxmlformats.org/officeDocument/2006/relationships/image" Target="../media/image21.png"/><Relationship Id="rId22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NULL"/><Relationship Id="rId18" Type="http://schemas.openxmlformats.org/officeDocument/2006/relationships/image" Target="../media/image11.png"/><Relationship Id="rId3" Type="http://schemas.openxmlformats.org/officeDocument/2006/relationships/image" Target="NULL"/><Relationship Id="rId21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../media/image8.png"/><Relationship Id="rId17" Type="http://schemas.openxmlformats.org/officeDocument/2006/relationships/image" Target="NULL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NULL"/><Relationship Id="rId5" Type="http://schemas.openxmlformats.org/officeDocument/2006/relationships/image" Target="../media/image4.png"/><Relationship Id="rId15" Type="http://schemas.openxmlformats.org/officeDocument/2006/relationships/image" Target="NULL"/><Relationship Id="rId10" Type="http://schemas.openxmlformats.org/officeDocument/2006/relationships/image" Target="../media/image7.png"/><Relationship Id="rId19" Type="http://schemas.openxmlformats.org/officeDocument/2006/relationships/image" Target="NULL"/><Relationship Id="rId4" Type="http://schemas.openxmlformats.org/officeDocument/2006/relationships/image" Target="../media/image22.png"/><Relationship Id="rId9" Type="http://schemas.openxmlformats.org/officeDocument/2006/relationships/image" Target="NUL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29002" y="-2716167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764135" y="7819156"/>
            <a:ext cx="18280325" cy="2467844"/>
          </a:xfrm>
          <a:custGeom>
            <a:avLst/>
            <a:gdLst/>
            <a:ahLst/>
            <a:cxnLst/>
            <a:rect l="l" t="t" r="r" b="b"/>
            <a:pathLst>
              <a:path w="18280325" h="2467844">
                <a:moveTo>
                  <a:pt x="0" y="0"/>
                </a:moveTo>
                <a:lnTo>
                  <a:pt x="18280325" y="0"/>
                </a:lnTo>
                <a:lnTo>
                  <a:pt x="18280325" y="2467844"/>
                </a:lnTo>
                <a:lnTo>
                  <a:pt x="0" y="2467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671693" y="-1948704"/>
            <a:ext cx="13762086" cy="13336712"/>
          </a:xfrm>
          <a:custGeom>
            <a:avLst/>
            <a:gdLst/>
            <a:ahLst/>
            <a:cxnLst/>
            <a:rect l="l" t="t" r="r" b="b"/>
            <a:pathLst>
              <a:path w="13762086" h="13336712">
                <a:moveTo>
                  <a:pt x="0" y="0"/>
                </a:moveTo>
                <a:lnTo>
                  <a:pt x="13762086" y="0"/>
                </a:lnTo>
                <a:lnTo>
                  <a:pt x="13762086" y="13336712"/>
                </a:lnTo>
                <a:lnTo>
                  <a:pt x="0" y="133367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4610735" y="43695"/>
            <a:ext cx="4318764" cy="4318764"/>
            <a:chOff x="0" y="0"/>
            <a:chExt cx="5758353" cy="5758353"/>
          </a:xfrm>
        </p:grpSpPr>
        <p:grpSp>
          <p:nvGrpSpPr>
            <p:cNvPr id="6" name="Group 6"/>
            <p:cNvGrpSpPr/>
            <p:nvPr/>
          </p:nvGrpSpPr>
          <p:grpSpPr>
            <a:xfrm>
              <a:off x="1435951" y="1137657"/>
              <a:ext cx="3483038" cy="3483038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0" y="0"/>
              <a:ext cx="5758353" cy="5758353"/>
            </a:xfrm>
            <a:custGeom>
              <a:avLst/>
              <a:gdLst/>
              <a:ahLst/>
              <a:cxnLst/>
              <a:rect l="l" t="t" r="r" b="b"/>
              <a:pathLst>
                <a:path w="5758353" h="5758353">
                  <a:moveTo>
                    <a:pt x="0" y="0"/>
                  </a:moveTo>
                  <a:lnTo>
                    <a:pt x="5758353" y="0"/>
                  </a:lnTo>
                  <a:lnTo>
                    <a:pt x="5758353" y="5758353"/>
                  </a:lnTo>
                  <a:lnTo>
                    <a:pt x="0" y="57583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2989260" y="1409524"/>
            <a:ext cx="1814780" cy="1587107"/>
          </a:xfrm>
          <a:custGeom>
            <a:avLst/>
            <a:gdLst/>
            <a:ahLst/>
            <a:cxnLst/>
            <a:rect l="l" t="t" r="r" b="b"/>
            <a:pathLst>
              <a:path w="1814780" h="1587107">
                <a:moveTo>
                  <a:pt x="0" y="0"/>
                </a:moveTo>
                <a:lnTo>
                  <a:pt x="1814780" y="0"/>
                </a:lnTo>
                <a:lnTo>
                  <a:pt x="1814780" y="1587107"/>
                </a:lnTo>
                <a:lnTo>
                  <a:pt x="0" y="15871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3350" y="1447624"/>
            <a:ext cx="2692659" cy="1473619"/>
          </a:xfrm>
          <a:custGeom>
            <a:avLst/>
            <a:gdLst/>
            <a:ahLst/>
            <a:cxnLst/>
            <a:rect l="l" t="t" r="r" b="b"/>
            <a:pathLst>
              <a:path w="2692659" h="1473619">
                <a:moveTo>
                  <a:pt x="0" y="0"/>
                </a:moveTo>
                <a:lnTo>
                  <a:pt x="2692659" y="0"/>
                </a:lnTo>
                <a:lnTo>
                  <a:pt x="2692659" y="1473619"/>
                </a:lnTo>
                <a:lnTo>
                  <a:pt x="0" y="14736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309282" y="8121273"/>
            <a:ext cx="8612593" cy="2433058"/>
          </a:xfrm>
          <a:custGeom>
            <a:avLst/>
            <a:gdLst/>
            <a:ahLst/>
            <a:cxnLst/>
            <a:rect l="l" t="t" r="r" b="b"/>
            <a:pathLst>
              <a:path w="8612593" h="2433058">
                <a:moveTo>
                  <a:pt x="0" y="0"/>
                </a:moveTo>
                <a:lnTo>
                  <a:pt x="8612593" y="0"/>
                </a:lnTo>
                <a:lnTo>
                  <a:pt x="8612593" y="2433057"/>
                </a:lnTo>
                <a:lnTo>
                  <a:pt x="0" y="243305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317102" y="1028700"/>
            <a:ext cx="3671956" cy="2873306"/>
          </a:xfrm>
          <a:custGeom>
            <a:avLst/>
            <a:gdLst/>
            <a:ahLst/>
            <a:cxnLst/>
            <a:rect l="l" t="t" r="r" b="b"/>
            <a:pathLst>
              <a:path w="3671956" h="2873306">
                <a:moveTo>
                  <a:pt x="0" y="0"/>
                </a:moveTo>
                <a:lnTo>
                  <a:pt x="3671956" y="0"/>
                </a:lnTo>
                <a:lnTo>
                  <a:pt x="3671956" y="2873306"/>
                </a:lnTo>
                <a:lnTo>
                  <a:pt x="0" y="287330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113841">
            <a:off x="10301461" y="4733641"/>
            <a:ext cx="2015641" cy="3387632"/>
          </a:xfrm>
          <a:custGeom>
            <a:avLst/>
            <a:gdLst/>
            <a:ahLst/>
            <a:cxnLst/>
            <a:rect l="l" t="t" r="r" b="b"/>
            <a:pathLst>
              <a:path w="2015641" h="3387632">
                <a:moveTo>
                  <a:pt x="0" y="0"/>
                </a:moveTo>
                <a:lnTo>
                  <a:pt x="2015641" y="0"/>
                </a:lnTo>
                <a:lnTo>
                  <a:pt x="2015641" y="3387632"/>
                </a:lnTo>
                <a:lnTo>
                  <a:pt x="0" y="338763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741130" y="2405486"/>
            <a:ext cx="5108555" cy="6868645"/>
          </a:xfrm>
          <a:custGeom>
            <a:avLst/>
            <a:gdLst/>
            <a:ahLst/>
            <a:cxnLst/>
            <a:rect l="l" t="t" r="r" b="b"/>
            <a:pathLst>
              <a:path w="5108555" h="6868645">
                <a:moveTo>
                  <a:pt x="0" y="0"/>
                </a:moveTo>
                <a:lnTo>
                  <a:pt x="5108554" y="0"/>
                </a:lnTo>
                <a:lnTo>
                  <a:pt x="5108554" y="6868644"/>
                </a:lnTo>
                <a:lnTo>
                  <a:pt x="0" y="686864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390846" y="4362460"/>
            <a:ext cx="1174883" cy="4122397"/>
          </a:xfrm>
          <a:custGeom>
            <a:avLst/>
            <a:gdLst/>
            <a:ahLst/>
            <a:cxnLst/>
            <a:rect l="l" t="t" r="r" b="b"/>
            <a:pathLst>
              <a:path w="1174883" h="4122397">
                <a:moveTo>
                  <a:pt x="0" y="0"/>
                </a:moveTo>
                <a:lnTo>
                  <a:pt x="1174883" y="0"/>
                </a:lnTo>
                <a:lnTo>
                  <a:pt x="1174883" y="4122397"/>
                </a:lnTo>
                <a:lnTo>
                  <a:pt x="0" y="4122397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90199" y="5286375"/>
            <a:ext cx="7780559" cy="4154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109"/>
              </a:lnSpc>
            </a:pP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Gestion</a:t>
            </a:r>
            <a:r>
              <a:rPr lang="en-US" sz="8109" dirty="0">
                <a:solidFill>
                  <a:srgbClr val="FEFFFF"/>
                </a:solidFill>
                <a:latin typeface="Londrina Solid Heavy"/>
              </a:rPr>
              <a:t> du </a:t>
            </a:r>
            <a:r>
              <a:rPr lang="en-US" sz="8109" dirty="0" err="1">
                <a:solidFill>
                  <a:srgbClr val="FEFFFF"/>
                </a:solidFill>
                <a:latin typeface="Londrina Solid Heavy"/>
              </a:rPr>
              <a:t>matériel</a:t>
            </a:r>
            <a:r>
              <a:rPr lang="en-US" sz="8109" dirty="0">
                <a:solidFill>
                  <a:srgbClr val="FEFFFF"/>
                </a:solidFill>
                <a:latin typeface="Londrina Solid Heavy"/>
              </a:rPr>
              <a:t> au domicile des </a:t>
            </a:r>
            <a:r>
              <a:rPr lang="en-US" sz="8109" dirty="0" err="1" smtClean="0">
                <a:solidFill>
                  <a:srgbClr val="FEFFFF"/>
                </a:solidFill>
                <a:latin typeface="Londrina Solid Heavy"/>
              </a:rPr>
              <a:t>personnes</a:t>
            </a:r>
            <a:r>
              <a:rPr lang="en-US" sz="8109" dirty="0" smtClean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8109" dirty="0" err="1" smtClean="0">
                <a:solidFill>
                  <a:srgbClr val="FEFFFF"/>
                </a:solidFill>
                <a:latin typeface="Londrina Solid Heavy"/>
              </a:rPr>
              <a:t>accompagnées</a:t>
            </a:r>
            <a:endParaRPr lang="en-US" sz="8109" dirty="0">
              <a:solidFill>
                <a:srgbClr val="FEFFFF"/>
              </a:solidFill>
              <a:latin typeface="Londrina Solid Heavy"/>
            </a:endParaRPr>
          </a:p>
        </p:txBody>
      </p:sp>
      <p:sp>
        <p:nvSpPr>
          <p:cNvPr id="18" name="ZoneTexte 16"/>
          <p:cNvSpPr txBox="1"/>
          <p:nvPr/>
        </p:nvSpPr>
        <p:spPr>
          <a:xfrm rot="16200000">
            <a:off x="-1958503" y="2000593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 rot="1662850">
            <a:off x="-7831327" y="-5388270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0"/>
                </a:lnTo>
                <a:lnTo>
                  <a:pt x="0" y="170507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88866" y="428758"/>
            <a:ext cx="3425521" cy="3425521"/>
            <a:chOff x="0" y="0"/>
            <a:chExt cx="4567361" cy="4567361"/>
          </a:xfrm>
        </p:grpSpPr>
        <p:grpSp>
          <p:nvGrpSpPr>
            <p:cNvPr id="6" name="Group 6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grpSp>
        <p:nvGrpSpPr>
          <p:cNvPr id="32" name="Groupe 31"/>
          <p:cNvGrpSpPr/>
          <p:nvPr/>
        </p:nvGrpSpPr>
        <p:grpSpPr>
          <a:xfrm>
            <a:off x="4490850" y="1714601"/>
            <a:ext cx="13483178" cy="2341028"/>
            <a:chOff x="4490850" y="1714601"/>
            <a:chExt cx="13483178" cy="2341028"/>
          </a:xfrm>
        </p:grpSpPr>
        <p:sp>
          <p:nvSpPr>
            <p:cNvPr id="2" name="Freeform 2"/>
            <p:cNvSpPr/>
            <p:nvPr/>
          </p:nvSpPr>
          <p:spPr>
            <a:xfrm>
              <a:off x="15035667" y="2560271"/>
              <a:ext cx="2938361" cy="1171671"/>
            </a:xfrm>
            <a:custGeom>
              <a:avLst/>
              <a:gdLst/>
              <a:ahLst/>
              <a:cxnLst/>
              <a:rect l="l" t="t" r="r" b="b"/>
              <a:pathLst>
                <a:path w="2938361" h="1171671">
                  <a:moveTo>
                    <a:pt x="0" y="0"/>
                  </a:moveTo>
                  <a:lnTo>
                    <a:pt x="2938361" y="0"/>
                  </a:lnTo>
                  <a:lnTo>
                    <a:pt x="2938361" y="1171671"/>
                  </a:lnTo>
                  <a:lnTo>
                    <a:pt x="0" y="11716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" name="Freeform 3"/>
            <p:cNvSpPr/>
            <p:nvPr/>
          </p:nvSpPr>
          <p:spPr>
            <a:xfrm>
              <a:off x="8484269" y="2560271"/>
              <a:ext cx="3750115" cy="1495358"/>
            </a:xfrm>
            <a:custGeom>
              <a:avLst/>
              <a:gdLst/>
              <a:ahLst/>
              <a:cxnLst/>
              <a:rect l="l" t="t" r="r" b="b"/>
              <a:pathLst>
                <a:path w="3750115" h="1495358">
                  <a:moveTo>
                    <a:pt x="0" y="0"/>
                  </a:moveTo>
                  <a:lnTo>
                    <a:pt x="3750116" y="0"/>
                  </a:lnTo>
                  <a:lnTo>
                    <a:pt x="3750116" y="1495359"/>
                  </a:lnTo>
                  <a:lnTo>
                    <a:pt x="0" y="14953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4490850" y="2201944"/>
              <a:ext cx="2938361" cy="1171671"/>
            </a:xfrm>
            <a:custGeom>
              <a:avLst/>
              <a:gdLst/>
              <a:ahLst/>
              <a:cxnLst/>
              <a:rect l="l" t="t" r="r" b="b"/>
              <a:pathLst>
                <a:path w="2938361" h="1171671">
                  <a:moveTo>
                    <a:pt x="0" y="0"/>
                  </a:moveTo>
                  <a:lnTo>
                    <a:pt x="2938360" y="0"/>
                  </a:lnTo>
                  <a:lnTo>
                    <a:pt x="2938360" y="1171671"/>
                  </a:lnTo>
                  <a:lnTo>
                    <a:pt x="0" y="11716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 rot="933746">
              <a:off x="7416237" y="1714601"/>
              <a:ext cx="1322473" cy="2010081"/>
            </a:xfrm>
            <a:custGeom>
              <a:avLst/>
              <a:gdLst/>
              <a:ahLst/>
              <a:cxnLst/>
              <a:rect l="l" t="t" r="r" b="b"/>
              <a:pathLst>
                <a:path w="1322473" h="2010081">
                  <a:moveTo>
                    <a:pt x="0" y="0"/>
                  </a:moveTo>
                  <a:lnTo>
                    <a:pt x="1322473" y="0"/>
                  </a:lnTo>
                  <a:lnTo>
                    <a:pt x="1322473" y="2010080"/>
                  </a:lnTo>
                  <a:lnTo>
                    <a:pt x="0" y="20100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 l="-86034" r="-231518" b="-5422"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10438326">
              <a:off x="12235339" y="1903659"/>
              <a:ext cx="3212062" cy="1777544"/>
            </a:xfrm>
            <a:custGeom>
              <a:avLst/>
              <a:gdLst/>
              <a:ahLst/>
              <a:cxnLst/>
              <a:rect l="l" t="t" r="r" b="b"/>
              <a:pathLst>
                <a:path w="3212062" h="1777544">
                  <a:moveTo>
                    <a:pt x="0" y="0"/>
                  </a:moveTo>
                  <a:lnTo>
                    <a:pt x="3212062" y="0"/>
                  </a:lnTo>
                  <a:lnTo>
                    <a:pt x="3212062" y="1777544"/>
                  </a:lnTo>
                  <a:lnTo>
                    <a:pt x="0" y="1777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 l="-61035" t="-2337" r="-7794" b="-14736"/>
              </a:stretch>
            </a:blipFill>
          </p:spPr>
        </p:sp>
        <p:sp>
          <p:nvSpPr>
            <p:cNvPr id="29" name="TextBox 29"/>
            <p:cNvSpPr txBox="1"/>
            <p:nvPr/>
          </p:nvSpPr>
          <p:spPr>
            <a:xfrm>
              <a:off x="5028011" y="2572665"/>
              <a:ext cx="1864038" cy="4610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6"/>
                </a:lnSpc>
              </a:pPr>
              <a:r>
                <a:rPr lang="en-US" sz="2697">
                  <a:solidFill>
                    <a:srgbClr val="06989E"/>
                  </a:solidFill>
                  <a:latin typeface="Poppins Bold"/>
                </a:rPr>
                <a:t>A l'entrée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8841910" y="2715480"/>
              <a:ext cx="3055635" cy="8991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06"/>
                </a:lnSpc>
              </a:pPr>
              <a:r>
                <a:rPr lang="en-US" sz="2697">
                  <a:solidFill>
                    <a:srgbClr val="06989E"/>
                  </a:solidFill>
                  <a:latin typeface="Poppins Bold"/>
                </a:rPr>
                <a:t>En retour d'hospitalisation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15242728" y="2707105"/>
              <a:ext cx="2524239" cy="8991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06"/>
                </a:lnSpc>
              </a:pPr>
              <a:r>
                <a:rPr lang="en-US" sz="2697">
                  <a:solidFill>
                    <a:srgbClr val="06989E"/>
                  </a:solidFill>
                  <a:latin typeface="Poppins Bold"/>
                </a:rPr>
                <a:t>A chaque visite</a:t>
              </a:r>
            </a:p>
          </p:txBody>
        </p:sp>
      </p:grpSp>
      <p:grpSp>
        <p:nvGrpSpPr>
          <p:cNvPr id="43" name="Groupe 42"/>
          <p:cNvGrpSpPr/>
          <p:nvPr/>
        </p:nvGrpSpPr>
        <p:grpSpPr>
          <a:xfrm>
            <a:off x="7298165" y="4348794"/>
            <a:ext cx="10675863" cy="1229090"/>
            <a:chOff x="7298165" y="4348794"/>
            <a:chExt cx="10675863" cy="1229090"/>
          </a:xfrm>
        </p:grpSpPr>
        <p:sp>
          <p:nvSpPr>
            <p:cNvPr id="27" name="TextBox 27"/>
            <p:cNvSpPr txBox="1"/>
            <p:nvPr/>
          </p:nvSpPr>
          <p:spPr>
            <a:xfrm>
              <a:off x="8195489" y="4577610"/>
              <a:ext cx="9778539" cy="10002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66"/>
                </a:lnSpc>
              </a:pP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que les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prises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et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fils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électriques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sont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bon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état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de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fonctionnement</a:t>
              </a:r>
              <a:endParaRPr lang="en-US" sz="2974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38" name="Image 3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298165" y="4348794"/>
              <a:ext cx="1205597" cy="890567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7254136" y="5508230"/>
            <a:ext cx="10719892" cy="1279873"/>
            <a:chOff x="7254136" y="5508230"/>
            <a:chExt cx="10719892" cy="1279873"/>
          </a:xfrm>
        </p:grpSpPr>
        <p:sp>
          <p:nvSpPr>
            <p:cNvPr id="15" name="TextBox 15"/>
            <p:cNvSpPr txBox="1"/>
            <p:nvPr/>
          </p:nvSpPr>
          <p:spPr>
            <a:xfrm>
              <a:off x="8195489" y="5787829"/>
              <a:ext cx="9778539" cy="10002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66"/>
                </a:lnSpc>
              </a:pP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que le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matériel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est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bon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état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(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usure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),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adapté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,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complet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et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fonctionne</a:t>
              </a:r>
              <a:endParaRPr lang="en-US" sz="2974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39" name="Image 3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254136" y="5508230"/>
              <a:ext cx="1205597" cy="890567"/>
            </a:xfrm>
            <a:prstGeom prst="rect">
              <a:avLst/>
            </a:prstGeom>
          </p:spPr>
        </p:pic>
      </p:grpSp>
      <p:grpSp>
        <p:nvGrpSpPr>
          <p:cNvPr id="45" name="Groupe 44"/>
          <p:cNvGrpSpPr/>
          <p:nvPr/>
        </p:nvGrpSpPr>
        <p:grpSpPr>
          <a:xfrm>
            <a:off x="6826412" y="6795865"/>
            <a:ext cx="11147616" cy="1202457"/>
            <a:chOff x="6826412" y="6795865"/>
            <a:chExt cx="11147616" cy="1202457"/>
          </a:xfrm>
        </p:grpSpPr>
        <p:sp>
          <p:nvSpPr>
            <p:cNvPr id="28" name="TextBox 28"/>
            <p:cNvSpPr txBox="1"/>
            <p:nvPr/>
          </p:nvSpPr>
          <p:spPr>
            <a:xfrm>
              <a:off x="7419234" y="6998048"/>
              <a:ext cx="10554794" cy="10002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66"/>
                </a:lnSpc>
              </a:pP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que je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connais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le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matériel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et le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fournisseur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</a:p>
            <a:p>
              <a:pPr algn="r">
                <a:lnSpc>
                  <a:spcPts val="3866"/>
                </a:lnSpc>
              </a:pP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et je me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tiens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informé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le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cas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échéant</a:t>
              </a:r>
              <a:endParaRPr lang="en-US" sz="2974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40" name="Image 3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26412" y="6795865"/>
              <a:ext cx="1205597" cy="890567"/>
            </a:xfrm>
            <a:prstGeom prst="rect">
              <a:avLst/>
            </a:prstGeom>
          </p:spPr>
        </p:pic>
      </p:grpSp>
      <p:grpSp>
        <p:nvGrpSpPr>
          <p:cNvPr id="46" name="Groupe 45"/>
          <p:cNvGrpSpPr/>
          <p:nvPr/>
        </p:nvGrpSpPr>
        <p:grpSpPr>
          <a:xfrm>
            <a:off x="6568039" y="8053789"/>
            <a:ext cx="11405989" cy="1223382"/>
            <a:chOff x="6568039" y="8053789"/>
            <a:chExt cx="11405989" cy="1223382"/>
          </a:xfrm>
        </p:grpSpPr>
        <p:sp>
          <p:nvSpPr>
            <p:cNvPr id="18" name="TextBox 18"/>
            <p:cNvSpPr txBox="1"/>
            <p:nvPr/>
          </p:nvSpPr>
          <p:spPr>
            <a:xfrm>
              <a:off x="7881517" y="8276897"/>
              <a:ext cx="10092511" cy="10002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66"/>
                </a:lnSpc>
              </a:pP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le stock de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matériel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lorsque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c'est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approprié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et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anticipe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 smtClean="0">
                  <a:solidFill>
                    <a:srgbClr val="1E3148"/>
                  </a:solidFill>
                  <a:latin typeface="Poppins"/>
                </a:rPr>
                <a:t>l'approvisionnement</a:t>
              </a:r>
              <a:endParaRPr lang="en-US" sz="2974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41" name="Image 4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568039" y="8053789"/>
              <a:ext cx="1205597" cy="890567"/>
            </a:xfrm>
            <a:prstGeom prst="rect">
              <a:avLst/>
            </a:prstGeom>
          </p:spPr>
        </p:pic>
      </p:grpSp>
      <p:grpSp>
        <p:nvGrpSpPr>
          <p:cNvPr id="47" name="Groupe 46"/>
          <p:cNvGrpSpPr/>
          <p:nvPr/>
        </p:nvGrpSpPr>
        <p:grpSpPr>
          <a:xfrm>
            <a:off x="8092533" y="9194068"/>
            <a:ext cx="9881495" cy="890567"/>
            <a:chOff x="8092533" y="9194068"/>
            <a:chExt cx="9881495" cy="890567"/>
          </a:xfrm>
        </p:grpSpPr>
        <p:sp>
          <p:nvSpPr>
            <p:cNvPr id="20" name="TextBox 20"/>
            <p:cNvSpPr txBox="1"/>
            <p:nvPr/>
          </p:nvSpPr>
          <p:spPr>
            <a:xfrm>
              <a:off x="8195489" y="9415509"/>
              <a:ext cx="9778539" cy="4956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66"/>
                </a:lnSpc>
              </a:pP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mets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charge le </a:t>
              </a:r>
              <a:r>
                <a:rPr lang="en-US" sz="2974" dirty="0" err="1">
                  <a:solidFill>
                    <a:srgbClr val="1E3148"/>
                  </a:solidFill>
                  <a:latin typeface="Poppins"/>
                </a:rPr>
                <a:t>matériel</a:t>
              </a:r>
              <a:r>
                <a:rPr lang="en-US" sz="2974" dirty="0">
                  <a:solidFill>
                    <a:srgbClr val="1E3148"/>
                  </a:solidFill>
                  <a:latin typeface="Poppins"/>
                </a:rPr>
                <a:t> le </a:t>
              </a:r>
              <a:r>
                <a:rPr lang="en-US" sz="2974" dirty="0" err="1" smtClean="0">
                  <a:solidFill>
                    <a:srgbClr val="1E3148"/>
                  </a:solidFill>
                  <a:latin typeface="Poppins"/>
                </a:rPr>
                <a:t>nécessitant</a:t>
              </a:r>
              <a:endParaRPr lang="en-US" sz="2974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42" name="Image 4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092533" y="9194068"/>
              <a:ext cx="1205597" cy="890567"/>
            </a:xfrm>
            <a:prstGeom prst="rect">
              <a:avLst/>
            </a:prstGeom>
          </p:spPr>
        </p:pic>
      </p:grpSp>
      <p:sp>
        <p:nvSpPr>
          <p:cNvPr id="48" name="TextBox 25"/>
          <p:cNvSpPr txBox="1"/>
          <p:nvPr/>
        </p:nvSpPr>
        <p:spPr>
          <a:xfrm>
            <a:off x="3062203" y="37323"/>
            <a:ext cx="14911825" cy="1981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720"/>
              </a:lnSpc>
            </a:pPr>
            <a:r>
              <a:rPr lang="en-US" sz="5938" dirty="0" err="1">
                <a:solidFill>
                  <a:srgbClr val="06989E"/>
                </a:solidFill>
                <a:latin typeface="Poppins Bold"/>
              </a:rPr>
              <a:t>S'assurer</a:t>
            </a:r>
            <a:r>
              <a:rPr lang="en-US" sz="5938" dirty="0">
                <a:solidFill>
                  <a:srgbClr val="06989E"/>
                </a:solidFill>
                <a:latin typeface="Poppins Bold"/>
              </a:rPr>
              <a:t> de la </a:t>
            </a:r>
            <a:r>
              <a:rPr lang="en-US" sz="5938" dirty="0" err="1">
                <a:solidFill>
                  <a:srgbClr val="06989E"/>
                </a:solidFill>
                <a:latin typeface="Poppins Bold"/>
              </a:rPr>
              <a:t>sécurité</a:t>
            </a:r>
            <a:r>
              <a:rPr lang="en-US" sz="5938" dirty="0">
                <a:solidFill>
                  <a:srgbClr val="06989E"/>
                </a:solidFill>
                <a:latin typeface="Poppins Bold"/>
              </a:rPr>
              <a:t> de la </a:t>
            </a:r>
            <a:r>
              <a:rPr lang="en-US" sz="5938" dirty="0" err="1">
                <a:solidFill>
                  <a:srgbClr val="06989E"/>
                </a:solidFill>
                <a:latin typeface="Poppins Bold"/>
              </a:rPr>
              <a:t>personne</a:t>
            </a:r>
            <a:r>
              <a:rPr lang="en-US" sz="5938" dirty="0">
                <a:solidFill>
                  <a:srgbClr val="06989E"/>
                </a:solidFill>
                <a:latin typeface="Poppins Bold"/>
              </a:rPr>
              <a:t> </a:t>
            </a:r>
            <a:r>
              <a:rPr lang="en-US" sz="5938" dirty="0" err="1">
                <a:solidFill>
                  <a:srgbClr val="06989E"/>
                </a:solidFill>
                <a:latin typeface="Poppins Bold"/>
              </a:rPr>
              <a:t>accompagnée</a:t>
            </a:r>
            <a:r>
              <a:rPr lang="en-US" sz="5938" dirty="0">
                <a:solidFill>
                  <a:srgbClr val="06989E"/>
                </a:solidFill>
                <a:latin typeface="Poppins Bold"/>
              </a:rPr>
              <a:t> et de </a:t>
            </a:r>
            <a:r>
              <a:rPr lang="en-US" sz="5938" dirty="0" err="1">
                <a:solidFill>
                  <a:srgbClr val="06989E"/>
                </a:solidFill>
                <a:latin typeface="Poppins Bold"/>
              </a:rPr>
              <a:t>l'environnement</a:t>
            </a:r>
            <a:r>
              <a:rPr lang="en-US" sz="5938" dirty="0">
                <a:solidFill>
                  <a:srgbClr val="06989E"/>
                </a:solidFill>
                <a:latin typeface="Poppins Bold"/>
              </a:rPr>
              <a:t> </a:t>
            </a:r>
          </a:p>
        </p:txBody>
      </p:sp>
      <p:sp>
        <p:nvSpPr>
          <p:cNvPr id="49" name="ZoneTexte 16"/>
          <p:cNvSpPr txBox="1"/>
          <p:nvPr/>
        </p:nvSpPr>
        <p:spPr>
          <a:xfrm rot="16200000">
            <a:off x="-1958503" y="2000593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7000">
        <p14:reveal/>
      </p:transition>
    </mc:Choice>
    <mc:Fallback xmlns="">
      <p:transition spd="slow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3067722" y="165891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>
                <a:solidFill>
                  <a:srgbClr val="BE3821"/>
                </a:solidFill>
                <a:latin typeface="Poppins Bold"/>
              </a:rPr>
              <a:t>Donner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l'alerte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en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cas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d'anomalie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ou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problème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constaté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 dirty="0">
                <a:solidFill>
                  <a:srgbClr val="FEFFFF"/>
                </a:solidFill>
                <a:latin typeface="Londrina Solid Heavy"/>
              </a:rPr>
              <a:t>Les </a:t>
            </a:r>
            <a:r>
              <a:rPr lang="en-US" sz="7181" dirty="0" err="1">
                <a:solidFill>
                  <a:srgbClr val="FEFFFF"/>
                </a:solidFill>
                <a:latin typeface="Londrina Solid Heavy"/>
              </a:rPr>
              <a:t>bons</a:t>
            </a:r>
            <a:r>
              <a:rPr lang="en-US" sz="7181" dirty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7181" dirty="0" err="1">
                <a:solidFill>
                  <a:srgbClr val="FEFFFF"/>
                </a:solidFill>
                <a:latin typeface="Londrina Solid Heavy"/>
              </a:rPr>
              <a:t>gestes</a:t>
            </a:r>
            <a:r>
              <a:rPr lang="en-US" sz="7181" dirty="0">
                <a:solidFill>
                  <a:srgbClr val="FEFFFF"/>
                </a:solidFill>
                <a:latin typeface="Londrina Solid Heavy"/>
              </a:rPr>
              <a:t> à adopter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grpSp>
        <p:nvGrpSpPr>
          <p:cNvPr id="23" name="Groupe 22"/>
          <p:cNvGrpSpPr/>
          <p:nvPr/>
        </p:nvGrpSpPr>
        <p:grpSpPr>
          <a:xfrm>
            <a:off x="4903583" y="2683270"/>
            <a:ext cx="12842923" cy="1834121"/>
            <a:chOff x="4903583" y="2683270"/>
            <a:chExt cx="12842923" cy="1834121"/>
          </a:xfrm>
        </p:grpSpPr>
        <p:sp>
          <p:nvSpPr>
            <p:cNvPr id="15" name="TextBox 15"/>
            <p:cNvSpPr txBox="1"/>
            <p:nvPr/>
          </p:nvSpPr>
          <p:spPr>
            <a:xfrm>
              <a:off x="6310813" y="2901485"/>
              <a:ext cx="11435693" cy="16159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J'informe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la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famille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constate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des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réparations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sont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a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réaliser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(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prises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électriques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)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l'environnement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n'est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pas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adapté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03583" y="2683270"/>
              <a:ext cx="1407230" cy="1039512"/>
            </a:xfrm>
            <a:prstGeom prst="rect">
              <a:avLst/>
            </a:prstGeom>
          </p:spPr>
        </p:pic>
      </p:grpSp>
      <p:grpSp>
        <p:nvGrpSpPr>
          <p:cNvPr id="24" name="Groupe 23"/>
          <p:cNvGrpSpPr/>
          <p:nvPr/>
        </p:nvGrpSpPr>
        <p:grpSpPr>
          <a:xfrm>
            <a:off x="5260019" y="4861828"/>
            <a:ext cx="12486487" cy="1767337"/>
            <a:chOff x="5260019" y="4861828"/>
            <a:chExt cx="12486487" cy="1767337"/>
          </a:xfrm>
        </p:grpSpPr>
        <p:sp>
          <p:nvSpPr>
            <p:cNvPr id="16" name="TextBox 16"/>
            <p:cNvSpPr txBox="1"/>
            <p:nvPr/>
          </p:nvSpPr>
          <p:spPr>
            <a:xfrm>
              <a:off x="6663238" y="5013259"/>
              <a:ext cx="11083268" cy="16159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J'informe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mon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encadrement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constate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une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défaillance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du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matériel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nécessitant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une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intervention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j'ai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besoin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d'être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formé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à son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utilisation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60019" y="4861828"/>
              <a:ext cx="1407230" cy="1039512"/>
            </a:xfrm>
            <a:prstGeom prst="rect">
              <a:avLst/>
            </a:prstGeom>
          </p:spPr>
        </p:pic>
      </p:grpSp>
      <p:grpSp>
        <p:nvGrpSpPr>
          <p:cNvPr id="25" name="Groupe 24"/>
          <p:cNvGrpSpPr/>
          <p:nvPr/>
        </p:nvGrpSpPr>
        <p:grpSpPr>
          <a:xfrm>
            <a:off x="5260019" y="7125033"/>
            <a:ext cx="12486487" cy="2853302"/>
            <a:chOff x="5260019" y="7125033"/>
            <a:chExt cx="12486487" cy="2853302"/>
          </a:xfrm>
        </p:grpSpPr>
        <p:sp>
          <p:nvSpPr>
            <p:cNvPr id="17" name="TextBox 17"/>
            <p:cNvSpPr txBox="1"/>
            <p:nvPr/>
          </p:nvSpPr>
          <p:spPr>
            <a:xfrm>
              <a:off x="6663238" y="7285290"/>
              <a:ext cx="11083268" cy="2693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signale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les incidents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dont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j'ai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connaissance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lié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à un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dysfonctionnement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du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matériel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par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une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déclaration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d'évènement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indésirable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(EI)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lorsque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cela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a des 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consequences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aurait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pu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avoir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pour 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la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accompagnée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60019" y="7125033"/>
              <a:ext cx="1407230" cy="1039512"/>
            </a:xfrm>
            <a:prstGeom prst="rect">
              <a:avLst/>
            </a:prstGeom>
          </p:spPr>
        </p:pic>
      </p:grpSp>
      <p:sp>
        <p:nvSpPr>
          <p:cNvPr id="26" name="ZoneTexte 16"/>
          <p:cNvSpPr txBox="1"/>
          <p:nvPr/>
        </p:nvSpPr>
        <p:spPr>
          <a:xfrm rot="16200000">
            <a:off x="-1958503" y="2000593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7000">
        <p14:reveal/>
      </p:transition>
    </mc:Choice>
    <mc:Fallback xmlns="">
      <p:transition spd="slow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74007" y="165891"/>
            <a:ext cx="12914067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Pourquoi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faire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une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déclaration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d'EI</a:t>
            </a:r>
            <a:endParaRPr lang="en-US" sz="6438" dirty="0">
              <a:solidFill>
                <a:srgbClr val="EF9918"/>
              </a:solidFill>
              <a:latin typeface="Poppins Bold"/>
            </a:endParaRPr>
          </a:p>
        </p:txBody>
      </p:sp>
      <p:sp>
        <p:nvSpPr>
          <p:cNvPr id="3" name="Freeform 3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5" name="Group 5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3" name="Freeform 13"/>
          <p:cNvSpPr/>
          <p:nvPr/>
        </p:nvSpPr>
        <p:spPr>
          <a:xfrm>
            <a:off x="6329393" y="2322493"/>
            <a:ext cx="820597" cy="1227677"/>
          </a:xfrm>
          <a:custGeom>
            <a:avLst/>
            <a:gdLst/>
            <a:ahLst/>
            <a:cxnLst/>
            <a:rect l="l" t="t" r="r" b="b"/>
            <a:pathLst>
              <a:path w="820597" h="1227677">
                <a:moveTo>
                  <a:pt x="0" y="0"/>
                </a:moveTo>
                <a:lnTo>
                  <a:pt x="820596" y="0"/>
                </a:lnTo>
                <a:lnTo>
                  <a:pt x="820596" y="1227677"/>
                </a:lnTo>
                <a:lnTo>
                  <a:pt x="0" y="12276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149989" y="2720672"/>
            <a:ext cx="107380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45"/>
              </a:lnSpc>
            </a:pPr>
            <a:r>
              <a:rPr lang="en-US" sz="3573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déclare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avant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tout un EI pour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la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sécurité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smtClean="0">
                <a:solidFill>
                  <a:srgbClr val="1E3148"/>
                </a:solidFill>
                <a:latin typeface="Poppins Bold"/>
              </a:rPr>
              <a:t>de la </a:t>
            </a:r>
            <a:r>
              <a:rPr lang="en-US" sz="3573" dirty="0" err="1" smtClean="0">
                <a:solidFill>
                  <a:srgbClr val="1E3148"/>
                </a:solidFill>
                <a:latin typeface="Poppins Bold"/>
              </a:rPr>
              <a:t>personne</a:t>
            </a:r>
            <a:r>
              <a:rPr lang="en-US" sz="3573" dirty="0" smtClean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 smtClean="0">
                <a:solidFill>
                  <a:srgbClr val="1E3148"/>
                </a:solidFill>
                <a:latin typeface="Poppins Bold"/>
              </a:rPr>
              <a:t>accompagnée</a:t>
            </a:r>
            <a:endParaRPr lang="en-US" sz="3573" dirty="0">
              <a:solidFill>
                <a:srgbClr val="1E3148"/>
              </a:solidFill>
              <a:latin typeface="Poppin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149989" y="8003246"/>
            <a:ext cx="10738084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45"/>
              </a:lnSpc>
            </a:pPr>
            <a:r>
              <a:rPr lang="en-US" sz="3573" dirty="0">
                <a:solidFill>
                  <a:srgbClr val="1E3148"/>
                </a:solidFill>
                <a:latin typeface="Poppins"/>
              </a:rPr>
              <a:t>Ma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déclaration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doit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permettre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que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l'incident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soit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évité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une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prochaine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fois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pour 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la </a:t>
            </a:r>
            <a:r>
              <a:rPr lang="en-US" sz="3573" dirty="0" err="1" smtClean="0">
                <a:solidFill>
                  <a:srgbClr val="1E3148"/>
                </a:solidFill>
                <a:latin typeface="Poppins"/>
              </a:rPr>
              <a:t>personne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 smtClean="0">
                <a:solidFill>
                  <a:srgbClr val="1E3148"/>
                </a:solidFill>
                <a:latin typeface="Poppins"/>
              </a:rPr>
              <a:t>accompagnée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 smtClean="0">
                <a:solidFill>
                  <a:srgbClr val="1E3148"/>
                </a:solidFill>
                <a:latin typeface="Poppins"/>
              </a:rPr>
              <a:t>ou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 smtClean="0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 smtClean="0">
                <a:solidFill>
                  <a:srgbClr val="1E3148"/>
                </a:solidFill>
                <a:latin typeface="Poppins"/>
              </a:rPr>
              <a:t>autre</a:t>
            </a:r>
            <a:endParaRPr lang="en-US" sz="3573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149989" y="4659098"/>
            <a:ext cx="10738084" cy="23453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45"/>
              </a:lnSpc>
            </a:pPr>
            <a:r>
              <a:rPr lang="en-US" sz="3573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déclare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pour 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faire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bénéficier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mes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collègues</a:t>
            </a:r>
            <a:r>
              <a:rPr lang="en-US" sz="3573" dirty="0">
                <a:solidFill>
                  <a:srgbClr val="1E3148"/>
                </a:solidFill>
                <a:latin typeface="Poppins Bold"/>
              </a:rPr>
              <a:t> de mon </a:t>
            </a:r>
            <a:r>
              <a:rPr lang="en-US" sz="3573" dirty="0" err="1">
                <a:solidFill>
                  <a:srgbClr val="1E3148"/>
                </a:solidFill>
                <a:latin typeface="Poppins Bold"/>
              </a:rPr>
              <a:t>expérience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avec </a:t>
            </a:r>
            <a:r>
              <a:rPr lang="en-US" sz="3573" dirty="0" err="1" smtClean="0">
                <a:solidFill>
                  <a:srgbClr val="1E3148"/>
                </a:solidFill>
                <a:latin typeface="Poppins"/>
              </a:rPr>
              <a:t>l'EI</a:t>
            </a:r>
            <a:r>
              <a:rPr lang="en-US" sz="3573" dirty="0" smtClean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et de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l'analyse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et des solutions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mises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places qui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357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573" dirty="0" err="1">
                <a:solidFill>
                  <a:srgbClr val="1E3148"/>
                </a:solidFill>
                <a:latin typeface="Poppins"/>
              </a:rPr>
              <a:t>découleront</a:t>
            </a:r>
            <a:endParaRPr lang="en-US" sz="3573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5919094" y="4596433"/>
            <a:ext cx="820597" cy="1227677"/>
          </a:xfrm>
          <a:custGeom>
            <a:avLst/>
            <a:gdLst/>
            <a:ahLst/>
            <a:cxnLst/>
            <a:rect l="l" t="t" r="r" b="b"/>
            <a:pathLst>
              <a:path w="820597" h="1227677">
                <a:moveTo>
                  <a:pt x="0" y="0"/>
                </a:moveTo>
                <a:lnTo>
                  <a:pt x="820597" y="0"/>
                </a:lnTo>
                <a:lnTo>
                  <a:pt x="820597" y="1227677"/>
                </a:lnTo>
                <a:lnTo>
                  <a:pt x="0" y="12276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6329393" y="7691092"/>
            <a:ext cx="820597" cy="1227677"/>
          </a:xfrm>
          <a:custGeom>
            <a:avLst/>
            <a:gdLst/>
            <a:ahLst/>
            <a:cxnLst/>
            <a:rect l="l" t="t" r="r" b="b"/>
            <a:pathLst>
              <a:path w="820597" h="1227677">
                <a:moveTo>
                  <a:pt x="0" y="0"/>
                </a:moveTo>
                <a:lnTo>
                  <a:pt x="820596" y="0"/>
                </a:lnTo>
                <a:lnTo>
                  <a:pt x="820596" y="1227678"/>
                </a:lnTo>
                <a:lnTo>
                  <a:pt x="0" y="12276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ZoneTexte 16"/>
          <p:cNvSpPr txBox="1"/>
          <p:nvPr/>
        </p:nvSpPr>
        <p:spPr>
          <a:xfrm rot="16200000">
            <a:off x="-1958503" y="2000593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lnTo>
                    <a:pt x="0" y="0"/>
                  </a:lnTo>
                </a:path>
              </a:pathLst>
            </a:custGeom>
            <a:solidFill>
              <a:srgbClr val="D8AD8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8" name="Group 8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541161" y="6736563"/>
            <a:ext cx="1932978" cy="1964907"/>
          </a:xfrm>
          <a:custGeom>
            <a:avLst/>
            <a:gdLst/>
            <a:ahLst/>
            <a:cxnLst/>
            <a:rect l="l" t="t" r="r" b="b"/>
            <a:pathLst>
              <a:path w="1932978" h="1964907">
                <a:moveTo>
                  <a:pt x="0" y="0"/>
                </a:moveTo>
                <a:lnTo>
                  <a:pt x="1932978" y="0"/>
                </a:lnTo>
                <a:lnTo>
                  <a:pt x="1932978" y="1964907"/>
                </a:lnTo>
                <a:lnTo>
                  <a:pt x="0" y="196490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7494235" y="444392"/>
            <a:ext cx="10214602" cy="174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18"/>
              </a:lnSpc>
            </a:pPr>
            <a:r>
              <a:rPr lang="en-US" sz="6518" dirty="0">
                <a:solidFill>
                  <a:srgbClr val="FEFFFF"/>
                </a:solidFill>
                <a:latin typeface="Poppins Heavy"/>
              </a:rPr>
              <a:t>Les EI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liés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au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matériel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en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quelques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chiffres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!</a:t>
            </a:r>
          </a:p>
        </p:txBody>
      </p:sp>
      <p:grpSp>
        <p:nvGrpSpPr>
          <p:cNvPr id="29" name="Groupe 28"/>
          <p:cNvGrpSpPr/>
          <p:nvPr/>
        </p:nvGrpSpPr>
        <p:grpSpPr>
          <a:xfrm>
            <a:off x="7215750" y="2963278"/>
            <a:ext cx="10820731" cy="2287102"/>
            <a:chOff x="7215750" y="2963278"/>
            <a:chExt cx="10820731" cy="2287102"/>
          </a:xfrm>
        </p:grpSpPr>
        <p:grpSp>
          <p:nvGrpSpPr>
            <p:cNvPr id="14" name="Group 14"/>
            <p:cNvGrpSpPr/>
            <p:nvPr/>
          </p:nvGrpSpPr>
          <p:grpSpPr>
            <a:xfrm>
              <a:off x="7215750" y="2963278"/>
              <a:ext cx="10820731" cy="2287102"/>
              <a:chOff x="0" y="0"/>
              <a:chExt cx="2849904" cy="602364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849904" cy="602364"/>
              </a:xfrm>
              <a:custGeom>
                <a:avLst/>
                <a:gdLst/>
                <a:ahLst/>
                <a:cxnLst/>
                <a:rect l="l" t="t" r="r" b="b"/>
                <a:pathLst>
                  <a:path w="2849904" h="602364">
                    <a:moveTo>
                      <a:pt x="36489" y="0"/>
                    </a:moveTo>
                    <a:lnTo>
                      <a:pt x="2813415" y="0"/>
                    </a:lnTo>
                    <a:cubicBezTo>
                      <a:pt x="2833568" y="0"/>
                      <a:pt x="2849904" y="16337"/>
                      <a:pt x="2849904" y="36489"/>
                    </a:cubicBezTo>
                    <a:lnTo>
                      <a:pt x="2849904" y="565875"/>
                    </a:lnTo>
                    <a:cubicBezTo>
                      <a:pt x="2849904" y="575553"/>
                      <a:pt x="2846060" y="584834"/>
                      <a:pt x="2839217" y="591677"/>
                    </a:cubicBezTo>
                    <a:cubicBezTo>
                      <a:pt x="2832374" y="598520"/>
                      <a:pt x="2823093" y="602364"/>
                      <a:pt x="2813415" y="602364"/>
                    </a:cubicBezTo>
                    <a:lnTo>
                      <a:pt x="36489" y="602364"/>
                    </a:lnTo>
                    <a:cubicBezTo>
                      <a:pt x="26812" y="602364"/>
                      <a:pt x="17530" y="598520"/>
                      <a:pt x="10687" y="591677"/>
                    </a:cubicBezTo>
                    <a:cubicBezTo>
                      <a:pt x="3844" y="584834"/>
                      <a:pt x="0" y="575553"/>
                      <a:pt x="0" y="565875"/>
                    </a:cubicBezTo>
                    <a:lnTo>
                      <a:pt x="0" y="36489"/>
                    </a:lnTo>
                    <a:cubicBezTo>
                      <a:pt x="0" y="26812"/>
                      <a:pt x="3844" y="17530"/>
                      <a:pt x="10687" y="10687"/>
                    </a:cubicBezTo>
                    <a:cubicBezTo>
                      <a:pt x="17530" y="3844"/>
                      <a:pt x="26812" y="0"/>
                      <a:pt x="36489" y="0"/>
                    </a:cubicBezTo>
                    <a:close/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6134164" y="3319493"/>
              <a:ext cx="1574672" cy="1574672"/>
            </a:xfrm>
            <a:custGeom>
              <a:avLst/>
              <a:gdLst/>
              <a:ahLst/>
              <a:cxnLst/>
              <a:rect l="l" t="t" r="r" b="b"/>
              <a:pathLst>
                <a:path w="1574672" h="1574672">
                  <a:moveTo>
                    <a:pt x="0" y="0"/>
                  </a:moveTo>
                  <a:lnTo>
                    <a:pt x="1574672" y="0"/>
                  </a:lnTo>
                  <a:lnTo>
                    <a:pt x="1574672" y="1574672"/>
                  </a:lnTo>
                  <a:lnTo>
                    <a:pt x="0" y="15746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TextBox 20"/>
            <p:cNvSpPr txBox="1"/>
            <p:nvPr/>
          </p:nvSpPr>
          <p:spPr>
            <a:xfrm>
              <a:off x="7420231" y="3837898"/>
              <a:ext cx="7821964" cy="50257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3818"/>
                </a:lnSpc>
              </a:pPr>
              <a:r>
                <a:rPr lang="en-US" sz="3818" dirty="0" err="1">
                  <a:solidFill>
                    <a:srgbClr val="1E3148"/>
                  </a:solidFill>
                  <a:latin typeface="Poppins"/>
                </a:rPr>
                <a:t>Indiquer</a:t>
              </a:r>
              <a:r>
                <a:rPr lang="en-US" sz="381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818" dirty="0" err="1">
                  <a:solidFill>
                    <a:srgbClr val="1E3148"/>
                  </a:solidFill>
                  <a:latin typeface="Poppins"/>
                </a:rPr>
                <a:t>nb</a:t>
              </a:r>
              <a:r>
                <a:rPr lang="en-US" sz="3818" dirty="0">
                  <a:solidFill>
                    <a:srgbClr val="1E3148"/>
                  </a:solidFill>
                  <a:latin typeface="Poppins"/>
                </a:rPr>
                <a:t> EI </a:t>
              </a:r>
              <a:r>
                <a:rPr lang="en-US" sz="3818" dirty="0" err="1">
                  <a:solidFill>
                    <a:srgbClr val="1E3148"/>
                  </a:solidFill>
                  <a:latin typeface="Poppins"/>
                </a:rPr>
                <a:t>année</a:t>
              </a:r>
              <a:r>
                <a:rPr lang="en-US" sz="3818" dirty="0">
                  <a:solidFill>
                    <a:srgbClr val="1E3148"/>
                  </a:solidFill>
                  <a:latin typeface="Poppins"/>
                </a:rPr>
                <a:t> N et N-1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28700" y="4897809"/>
            <a:ext cx="5741370" cy="5193240"/>
            <a:chOff x="0" y="0"/>
            <a:chExt cx="7655159" cy="6924320"/>
          </a:xfrm>
        </p:grpSpPr>
        <p:sp>
          <p:nvSpPr>
            <p:cNvPr id="23" name="Freeform 23"/>
            <p:cNvSpPr/>
            <p:nvPr/>
          </p:nvSpPr>
          <p:spPr>
            <a:xfrm>
              <a:off x="1394539" y="5155695"/>
              <a:ext cx="6260620" cy="1768625"/>
            </a:xfrm>
            <a:custGeom>
              <a:avLst/>
              <a:gdLst/>
              <a:ahLst/>
              <a:cxnLst/>
              <a:rect l="l" t="t" r="r" b="b"/>
              <a:pathLst>
                <a:path w="6260620" h="1768625">
                  <a:moveTo>
                    <a:pt x="0" y="0"/>
                  </a:moveTo>
                  <a:lnTo>
                    <a:pt x="6260620" y="0"/>
                  </a:lnTo>
                  <a:lnTo>
                    <a:pt x="6260620" y="1768625"/>
                  </a:lnTo>
                  <a:lnTo>
                    <a:pt x="0" y="17686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xmlns="" r:embed="rId1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2127139" y="0"/>
              <a:ext cx="2669199" cy="2088648"/>
            </a:xfrm>
            <a:custGeom>
              <a:avLst/>
              <a:gdLst/>
              <a:ahLst/>
              <a:cxnLst/>
              <a:rect l="l" t="t" r="r" b="b"/>
              <a:pathLst>
                <a:path w="2669199" h="2088648">
                  <a:moveTo>
                    <a:pt x="0" y="0"/>
                  </a:moveTo>
                  <a:lnTo>
                    <a:pt x="2669199" y="0"/>
                  </a:lnTo>
                  <a:lnTo>
                    <a:pt x="2669199" y="2088648"/>
                  </a:lnTo>
                  <a:lnTo>
                    <a:pt x="0" y="20886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xmlns="" r:embed="rId1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113841">
              <a:off x="661940" y="2693176"/>
              <a:ext cx="1465199" cy="2462520"/>
            </a:xfrm>
            <a:custGeom>
              <a:avLst/>
              <a:gdLst/>
              <a:ahLst/>
              <a:cxnLst/>
              <a:rect l="l" t="t" r="r" b="b"/>
              <a:pathLst>
                <a:path w="1465199" h="2462520">
                  <a:moveTo>
                    <a:pt x="0" y="0"/>
                  </a:moveTo>
                  <a:lnTo>
                    <a:pt x="1465199" y="0"/>
                  </a:lnTo>
                  <a:lnTo>
                    <a:pt x="1465199" y="2462519"/>
                  </a:lnTo>
                  <a:lnTo>
                    <a:pt x="0" y="24625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xmlns="" r:embed="rId2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2435371" y="1000806"/>
              <a:ext cx="3713483" cy="4992919"/>
            </a:xfrm>
            <a:custGeom>
              <a:avLst/>
              <a:gdLst/>
              <a:ahLst/>
              <a:cxnLst/>
              <a:rect l="l" t="t" r="r" b="b"/>
              <a:pathLst>
                <a:path w="3713483" h="4992919">
                  <a:moveTo>
                    <a:pt x="0" y="0"/>
                  </a:moveTo>
                  <a:lnTo>
                    <a:pt x="3713483" y="0"/>
                  </a:lnTo>
                  <a:lnTo>
                    <a:pt x="3713483" y="4992918"/>
                  </a:lnTo>
                  <a:lnTo>
                    <a:pt x="0" y="49929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xmlns="" r:embed="rId2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>
              <a:off x="0" y="2423359"/>
              <a:ext cx="854040" cy="2996631"/>
            </a:xfrm>
            <a:custGeom>
              <a:avLst/>
              <a:gdLst/>
              <a:ahLst/>
              <a:cxnLst/>
              <a:rect l="l" t="t" r="r" b="b"/>
              <a:pathLst>
                <a:path w="854040" h="2996631">
                  <a:moveTo>
                    <a:pt x="0" y="0"/>
                  </a:moveTo>
                  <a:lnTo>
                    <a:pt x="854040" y="0"/>
                  </a:lnTo>
                  <a:lnTo>
                    <a:pt x="854040" y="2996631"/>
                  </a:lnTo>
                  <a:lnTo>
                    <a:pt x="0" y="29966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8" name="TextBox 26"/>
          <p:cNvSpPr txBox="1"/>
          <p:nvPr/>
        </p:nvSpPr>
        <p:spPr>
          <a:xfrm>
            <a:off x="9871962" y="6922386"/>
            <a:ext cx="8164519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18"/>
              </a:lnSpc>
            </a:pPr>
            <a:r>
              <a:rPr lang="en-US" sz="3618" dirty="0" err="1">
                <a:solidFill>
                  <a:srgbClr val="FEFFFF"/>
                </a:solidFill>
                <a:latin typeface="Poppins"/>
              </a:rPr>
              <a:t>Indiquer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les actions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phares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mises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en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place suite aux </a:t>
            </a:r>
            <a:r>
              <a:rPr lang="en-US" sz="3618" dirty="0" err="1" smtClean="0">
                <a:solidFill>
                  <a:srgbClr val="FEFFFF"/>
                </a:solidFill>
                <a:latin typeface="Poppins"/>
              </a:rPr>
              <a:t>déclarations</a:t>
            </a: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 : 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Action 1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Action 2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Action 3</a:t>
            </a:r>
            <a:endParaRPr lang="en-US" sz="3618" dirty="0">
              <a:solidFill>
                <a:srgbClr val="FEFFFF"/>
              </a:solidFill>
              <a:latin typeface="Poppins"/>
            </a:endParaRPr>
          </a:p>
        </p:txBody>
      </p:sp>
      <p:sp>
        <p:nvSpPr>
          <p:cNvPr id="30" name="ZoneTexte 16"/>
          <p:cNvSpPr txBox="1"/>
          <p:nvPr/>
        </p:nvSpPr>
        <p:spPr>
          <a:xfrm rot="16200000">
            <a:off x="-1958503" y="2000593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0">
        <p14:reveal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close/>
                </a:path>
              </a:pathLst>
            </a:custGeom>
            <a:solidFill>
              <a:srgbClr val="D8AD8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8" name="Group 8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1028700" y="4897809"/>
            <a:ext cx="5741370" cy="5193240"/>
            <a:chOff x="0" y="0"/>
            <a:chExt cx="7655159" cy="6924320"/>
          </a:xfrm>
        </p:grpSpPr>
        <p:sp>
          <p:nvSpPr>
            <p:cNvPr id="15" name="Freeform 15"/>
            <p:cNvSpPr/>
            <p:nvPr/>
          </p:nvSpPr>
          <p:spPr>
            <a:xfrm>
              <a:off x="1394539" y="5155695"/>
              <a:ext cx="6260620" cy="1768625"/>
            </a:xfrm>
            <a:custGeom>
              <a:avLst/>
              <a:gdLst/>
              <a:ahLst/>
              <a:cxnLst/>
              <a:rect l="l" t="t" r="r" b="b"/>
              <a:pathLst>
                <a:path w="6260620" h="1768625">
                  <a:moveTo>
                    <a:pt x="0" y="0"/>
                  </a:moveTo>
                  <a:lnTo>
                    <a:pt x="6260620" y="0"/>
                  </a:lnTo>
                  <a:lnTo>
                    <a:pt x="6260620" y="1768625"/>
                  </a:lnTo>
                  <a:lnTo>
                    <a:pt x="0" y="17686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2127139" y="0"/>
              <a:ext cx="2669199" cy="2088648"/>
            </a:xfrm>
            <a:custGeom>
              <a:avLst/>
              <a:gdLst/>
              <a:ahLst/>
              <a:cxnLst/>
              <a:rect l="l" t="t" r="r" b="b"/>
              <a:pathLst>
                <a:path w="2669199" h="2088648">
                  <a:moveTo>
                    <a:pt x="0" y="0"/>
                  </a:moveTo>
                  <a:lnTo>
                    <a:pt x="2669199" y="0"/>
                  </a:lnTo>
                  <a:lnTo>
                    <a:pt x="2669199" y="2088648"/>
                  </a:lnTo>
                  <a:lnTo>
                    <a:pt x="0" y="20886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113841">
              <a:off x="661940" y="2693176"/>
              <a:ext cx="1465199" cy="2462520"/>
            </a:xfrm>
            <a:custGeom>
              <a:avLst/>
              <a:gdLst/>
              <a:ahLst/>
              <a:cxnLst/>
              <a:rect l="l" t="t" r="r" b="b"/>
              <a:pathLst>
                <a:path w="1465199" h="2462520">
                  <a:moveTo>
                    <a:pt x="0" y="0"/>
                  </a:moveTo>
                  <a:lnTo>
                    <a:pt x="1465199" y="0"/>
                  </a:lnTo>
                  <a:lnTo>
                    <a:pt x="1465199" y="2462519"/>
                  </a:lnTo>
                  <a:lnTo>
                    <a:pt x="0" y="24625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435371" y="1000806"/>
              <a:ext cx="3713483" cy="4992919"/>
            </a:xfrm>
            <a:custGeom>
              <a:avLst/>
              <a:gdLst/>
              <a:ahLst/>
              <a:cxnLst/>
              <a:rect l="l" t="t" r="r" b="b"/>
              <a:pathLst>
                <a:path w="3713483" h="4992919">
                  <a:moveTo>
                    <a:pt x="0" y="0"/>
                  </a:moveTo>
                  <a:lnTo>
                    <a:pt x="3713483" y="0"/>
                  </a:lnTo>
                  <a:lnTo>
                    <a:pt x="3713483" y="4992918"/>
                  </a:lnTo>
                  <a:lnTo>
                    <a:pt x="0" y="49929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0" y="2423359"/>
              <a:ext cx="854040" cy="2996631"/>
            </a:xfrm>
            <a:custGeom>
              <a:avLst/>
              <a:gdLst/>
              <a:ahLst/>
              <a:cxnLst/>
              <a:rect l="l" t="t" r="r" b="b"/>
              <a:pathLst>
                <a:path w="854040" h="2996631">
                  <a:moveTo>
                    <a:pt x="0" y="0"/>
                  </a:moveTo>
                  <a:lnTo>
                    <a:pt x="854040" y="0"/>
                  </a:lnTo>
                  <a:lnTo>
                    <a:pt x="854040" y="2996631"/>
                  </a:lnTo>
                  <a:lnTo>
                    <a:pt x="0" y="29966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xmlns="" r:embed="rId1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0" name="Freeform 20"/>
          <p:cNvSpPr/>
          <p:nvPr/>
        </p:nvSpPr>
        <p:spPr>
          <a:xfrm>
            <a:off x="10421284" y="5689576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7207561" y="457200"/>
            <a:ext cx="10542246" cy="468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42"/>
              </a:lnSpc>
            </a:pPr>
            <a:r>
              <a:rPr lang="en-US" sz="7618" dirty="0" err="1">
                <a:solidFill>
                  <a:srgbClr val="FEFFFF"/>
                </a:solidFill>
                <a:latin typeface="Poppins Heavy"/>
              </a:rPr>
              <a:t>Agissons</a:t>
            </a:r>
            <a:r>
              <a:rPr lang="en-US" sz="76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7618" dirty="0" err="1">
                <a:solidFill>
                  <a:srgbClr val="FEFFFF"/>
                </a:solidFill>
                <a:latin typeface="Poppins Heavy"/>
              </a:rPr>
              <a:t>en</a:t>
            </a:r>
            <a:r>
              <a:rPr lang="en-US" sz="76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7618" dirty="0" err="1">
                <a:solidFill>
                  <a:srgbClr val="FEFFFF"/>
                </a:solidFill>
                <a:latin typeface="Poppins Heavy"/>
              </a:rPr>
              <a:t>équipe</a:t>
            </a:r>
            <a:r>
              <a:rPr lang="en-US" sz="7618" dirty="0">
                <a:solidFill>
                  <a:srgbClr val="FEFFFF"/>
                </a:solidFill>
                <a:latin typeface="Poppins Heavy"/>
              </a:rPr>
              <a:t> pour la </a:t>
            </a:r>
            <a:r>
              <a:rPr lang="en-US" sz="7618" dirty="0" err="1">
                <a:solidFill>
                  <a:srgbClr val="FEFFFF"/>
                </a:solidFill>
                <a:latin typeface="Poppins Heavy"/>
              </a:rPr>
              <a:t>sécurité</a:t>
            </a:r>
            <a:r>
              <a:rPr lang="en-US" sz="7618" dirty="0">
                <a:solidFill>
                  <a:srgbClr val="FEFFFF"/>
                </a:solidFill>
                <a:latin typeface="Poppins Heavy"/>
              </a:rPr>
              <a:t> des </a:t>
            </a:r>
            <a:r>
              <a:rPr lang="en-US" sz="7618" dirty="0" err="1">
                <a:solidFill>
                  <a:srgbClr val="FEFFFF"/>
                </a:solidFill>
                <a:latin typeface="Poppins Heavy"/>
              </a:rPr>
              <a:t>personnes</a:t>
            </a:r>
            <a:r>
              <a:rPr lang="en-US" sz="76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7618" dirty="0" err="1" smtClean="0">
                <a:solidFill>
                  <a:srgbClr val="FEFFFF"/>
                </a:solidFill>
                <a:latin typeface="Poppins Heavy"/>
              </a:rPr>
              <a:t>accompagnées</a:t>
            </a:r>
            <a:r>
              <a:rPr lang="en-US" sz="7618" dirty="0" smtClean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7618" dirty="0">
                <a:solidFill>
                  <a:srgbClr val="FEFFFF"/>
                </a:solidFill>
                <a:latin typeface="Poppins Heavy"/>
              </a:rPr>
              <a:t>!</a:t>
            </a:r>
          </a:p>
        </p:txBody>
      </p:sp>
      <p:sp>
        <p:nvSpPr>
          <p:cNvPr id="22" name="ZoneTexte 16"/>
          <p:cNvSpPr txBox="1"/>
          <p:nvPr/>
        </p:nvSpPr>
        <p:spPr>
          <a:xfrm rot="16200000">
            <a:off x="-1958503" y="2000593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917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349</Words>
  <Application>Microsoft Office PowerPoint</Application>
  <PresentationFormat>Personnalisé</PresentationFormat>
  <Paragraphs>35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Londrina Solid Heavy</vt:lpstr>
      <vt:lpstr>Calibri</vt:lpstr>
      <vt:lpstr>Poppins Bold</vt:lpstr>
      <vt:lpstr>Poppins Heavy</vt:lpstr>
      <vt:lpstr>Wingdings</vt:lpstr>
      <vt:lpstr>Arial</vt:lpstr>
      <vt:lpstr>Poppins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SAD MATERIEL</dc:title>
  <dc:creator>RIVE Solenne</dc:creator>
  <cp:lastModifiedBy>RIVE Solenne</cp:lastModifiedBy>
  <cp:revision>9</cp:revision>
  <dcterms:created xsi:type="dcterms:W3CDTF">2006-08-16T00:00:00Z</dcterms:created>
  <dcterms:modified xsi:type="dcterms:W3CDTF">2023-09-21T16:15:29Z</dcterms:modified>
  <dc:identifier>DAFsVq_ueuY</dc:identifier>
</cp:coreProperties>
</file>