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8288000" cy="10287000"/>
  <p:notesSz cx="6858000" cy="9144000"/>
  <p:embeddedFontLst>
    <p:embeddedFont>
      <p:font typeface="Poppins Heavy" panose="020B0604020202020204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Londrina Solid Heavy" panose="020B0604020202020204" charset="0"/>
      <p:regular r:id="rId13"/>
    </p:embeddedFont>
    <p:embeddedFont>
      <p:font typeface="Poppins" panose="020B0604020202020204" charset="0"/>
      <p:regular r:id="rId14"/>
    </p:embeddedFont>
    <p:embeddedFont>
      <p:font typeface="Poppins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3821"/>
    <a:srgbClr val="EF9918"/>
    <a:srgbClr val="1E31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8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3.pn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28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1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4.svg"/><Relationship Id="rId18" Type="http://schemas.openxmlformats.org/officeDocument/2006/relationships/image" Target="../media/image34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8.png"/><Relationship Id="rId17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2.sv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0.svg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0.svg"/><Relationship Id="rId3" Type="http://schemas.openxmlformats.org/officeDocument/2006/relationships/image" Target="../media/image20.svg"/><Relationship Id="rId7" Type="http://schemas.openxmlformats.org/officeDocument/2006/relationships/image" Target="../media/image80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0.svg"/><Relationship Id="rId5" Type="http://schemas.openxmlformats.org/officeDocument/2006/relationships/image" Target="../media/image4.png"/><Relationship Id="rId15" Type="http://schemas.openxmlformats.org/officeDocument/2006/relationships/image" Target="../media/image140.sv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00.svg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29002" y="-2716167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764135" y="7819156"/>
            <a:ext cx="18280325" cy="2467844"/>
          </a:xfrm>
          <a:custGeom>
            <a:avLst/>
            <a:gdLst/>
            <a:ahLst/>
            <a:cxnLst/>
            <a:rect l="l" t="t" r="r" b="b"/>
            <a:pathLst>
              <a:path w="18280325" h="2467844">
                <a:moveTo>
                  <a:pt x="0" y="0"/>
                </a:moveTo>
                <a:lnTo>
                  <a:pt x="18280325" y="0"/>
                </a:lnTo>
                <a:lnTo>
                  <a:pt x="18280325" y="2467844"/>
                </a:lnTo>
                <a:lnTo>
                  <a:pt x="0" y="2467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671693" y="-1948704"/>
            <a:ext cx="13762086" cy="13336712"/>
          </a:xfrm>
          <a:custGeom>
            <a:avLst/>
            <a:gdLst/>
            <a:ahLst/>
            <a:cxnLst/>
            <a:rect l="l" t="t" r="r" b="b"/>
            <a:pathLst>
              <a:path w="13762086" h="13336712">
                <a:moveTo>
                  <a:pt x="0" y="0"/>
                </a:moveTo>
                <a:lnTo>
                  <a:pt x="13762086" y="0"/>
                </a:lnTo>
                <a:lnTo>
                  <a:pt x="13762086" y="13336712"/>
                </a:lnTo>
                <a:lnTo>
                  <a:pt x="0" y="133367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4610735" y="43695"/>
            <a:ext cx="4318764" cy="4318764"/>
            <a:chOff x="0" y="0"/>
            <a:chExt cx="5758353" cy="5758353"/>
          </a:xfrm>
        </p:grpSpPr>
        <p:grpSp>
          <p:nvGrpSpPr>
            <p:cNvPr id="6" name="Group 6"/>
            <p:cNvGrpSpPr/>
            <p:nvPr/>
          </p:nvGrpSpPr>
          <p:grpSpPr>
            <a:xfrm>
              <a:off x="1435951" y="1137657"/>
              <a:ext cx="3483038" cy="3483038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0" y="0"/>
              <a:ext cx="5758353" cy="5758353"/>
            </a:xfrm>
            <a:custGeom>
              <a:avLst/>
              <a:gdLst/>
              <a:ahLst/>
              <a:cxnLst/>
              <a:rect l="l" t="t" r="r" b="b"/>
              <a:pathLst>
                <a:path w="5758353" h="5758353">
                  <a:moveTo>
                    <a:pt x="0" y="0"/>
                  </a:moveTo>
                  <a:lnTo>
                    <a:pt x="5758353" y="0"/>
                  </a:lnTo>
                  <a:lnTo>
                    <a:pt x="5758353" y="5758353"/>
                  </a:lnTo>
                  <a:lnTo>
                    <a:pt x="0" y="57583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2989260" y="1409524"/>
            <a:ext cx="1814780" cy="1587107"/>
          </a:xfrm>
          <a:custGeom>
            <a:avLst/>
            <a:gdLst/>
            <a:ahLst/>
            <a:cxnLst/>
            <a:rect l="l" t="t" r="r" b="b"/>
            <a:pathLst>
              <a:path w="1814780" h="1587107">
                <a:moveTo>
                  <a:pt x="0" y="0"/>
                </a:moveTo>
                <a:lnTo>
                  <a:pt x="1814780" y="0"/>
                </a:lnTo>
                <a:lnTo>
                  <a:pt x="1814780" y="1587107"/>
                </a:lnTo>
                <a:lnTo>
                  <a:pt x="0" y="15871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3350" y="1447624"/>
            <a:ext cx="2692659" cy="1473619"/>
          </a:xfrm>
          <a:custGeom>
            <a:avLst/>
            <a:gdLst/>
            <a:ahLst/>
            <a:cxnLst/>
            <a:rect l="l" t="t" r="r" b="b"/>
            <a:pathLst>
              <a:path w="2692659" h="1473619">
                <a:moveTo>
                  <a:pt x="0" y="0"/>
                </a:moveTo>
                <a:lnTo>
                  <a:pt x="2692659" y="0"/>
                </a:lnTo>
                <a:lnTo>
                  <a:pt x="2692659" y="1473619"/>
                </a:lnTo>
                <a:lnTo>
                  <a:pt x="0" y="14736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171193" y="550178"/>
            <a:ext cx="1634256" cy="1634256"/>
          </a:xfrm>
          <a:custGeom>
            <a:avLst/>
            <a:gdLst/>
            <a:ahLst/>
            <a:cxnLst/>
            <a:rect l="l" t="t" r="r" b="b"/>
            <a:pathLst>
              <a:path w="1634256" h="1634256">
                <a:moveTo>
                  <a:pt x="0" y="0"/>
                </a:moveTo>
                <a:lnTo>
                  <a:pt x="1634255" y="0"/>
                </a:lnTo>
                <a:lnTo>
                  <a:pt x="1634255" y="1634255"/>
                </a:lnTo>
                <a:lnTo>
                  <a:pt x="0" y="163425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352916" y="550178"/>
            <a:ext cx="3210974" cy="9141564"/>
          </a:xfrm>
          <a:custGeom>
            <a:avLst/>
            <a:gdLst/>
            <a:ahLst/>
            <a:cxnLst/>
            <a:rect l="l" t="t" r="r" b="b"/>
            <a:pathLst>
              <a:path w="3210974" h="9141564">
                <a:moveTo>
                  <a:pt x="0" y="0"/>
                </a:moveTo>
                <a:lnTo>
                  <a:pt x="3210975" y="0"/>
                </a:lnTo>
                <a:lnTo>
                  <a:pt x="3210975" y="9141563"/>
                </a:lnTo>
                <a:lnTo>
                  <a:pt x="0" y="914156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352916" y="2996631"/>
            <a:ext cx="8522333" cy="6856927"/>
          </a:xfrm>
          <a:custGeom>
            <a:avLst/>
            <a:gdLst/>
            <a:ahLst/>
            <a:cxnLst/>
            <a:rect l="l" t="t" r="r" b="b"/>
            <a:pathLst>
              <a:path w="8522333" h="6856927">
                <a:moveTo>
                  <a:pt x="0" y="0"/>
                </a:moveTo>
                <a:lnTo>
                  <a:pt x="8522334" y="0"/>
                </a:lnTo>
                <a:lnTo>
                  <a:pt x="8522334" y="6856928"/>
                </a:lnTo>
                <a:lnTo>
                  <a:pt x="0" y="6856928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6" name="TextBox 15"/>
          <p:cNvSpPr txBox="1"/>
          <p:nvPr/>
        </p:nvSpPr>
        <p:spPr>
          <a:xfrm>
            <a:off x="319071" y="3481216"/>
            <a:ext cx="7780559" cy="621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09"/>
              </a:lnSpc>
            </a:pP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Sécuriser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l'administration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des </a:t>
            </a: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médicaments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au domicile des </a:t>
            </a: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personnes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accompagnées</a:t>
            </a:r>
            <a:endParaRPr lang="en-US" sz="8109" dirty="0">
              <a:solidFill>
                <a:srgbClr val="FEFFFF"/>
              </a:solidFill>
              <a:latin typeface="Londrina Solid Heavy"/>
            </a:endParaRPr>
          </a:p>
        </p:txBody>
      </p:sp>
      <p:sp>
        <p:nvSpPr>
          <p:cNvPr id="17" name="ZoneTexte 16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804107" y="-5431761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0"/>
                </a:lnTo>
                <a:lnTo>
                  <a:pt x="0" y="170507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8866" y="428758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6321022" y="6057431"/>
            <a:ext cx="11586665" cy="936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 err="1">
                <a:solidFill>
                  <a:srgbClr val="1E3148"/>
                </a:solidFill>
                <a:latin typeface="Poppins"/>
              </a:rPr>
              <a:t>Lors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l'ouverture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médicaments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(ex : flacons) 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je note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bien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la date de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l'ouverture</a:t>
            </a:r>
            <a:endParaRPr lang="en-US" sz="2775" dirty="0">
              <a:solidFill>
                <a:srgbClr val="1E3148"/>
              </a:solidFill>
              <a:latin typeface="Poppins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767459" y="9472337"/>
            <a:ext cx="10140228" cy="479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trace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l'administration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des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médicaments</a:t>
            </a:r>
            <a:endParaRPr lang="en-US" sz="2775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120997" y="4683037"/>
            <a:ext cx="11786690" cy="936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Je 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vérifie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où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en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est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smtClean="0">
                <a:solidFill>
                  <a:srgbClr val="1E3148"/>
                </a:solidFill>
                <a:latin typeface="Poppins Bold"/>
              </a:rPr>
              <a:t>la </a:t>
            </a:r>
            <a:r>
              <a:rPr lang="en-US" sz="2775" dirty="0" err="1" smtClean="0">
                <a:solidFill>
                  <a:srgbClr val="1E3148"/>
                </a:solidFill>
                <a:latin typeface="Poppins Bold"/>
              </a:rPr>
              <a:t>personne</a:t>
            </a:r>
            <a:r>
              <a:rPr lang="en-US" sz="2775" dirty="0" smtClean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 smtClean="0">
                <a:solidFill>
                  <a:srgbClr val="1E3148"/>
                </a:solidFill>
                <a:latin typeface="Poppins Bold"/>
              </a:rPr>
              <a:t>accompagnée</a:t>
            </a:r>
            <a:r>
              <a:rPr lang="en-US" sz="2775" dirty="0" smtClean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 smtClean="0">
                <a:solidFill>
                  <a:srgbClr val="1E3148"/>
                </a:solidFill>
                <a:latin typeface="Poppins Bold"/>
              </a:rPr>
              <a:t>dans</a:t>
            </a:r>
            <a:r>
              <a:rPr lang="en-US" sz="2775" dirty="0" smtClean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son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traitement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(la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longueur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du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traitement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et les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prises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réalisées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062203" y="17822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>
                <a:solidFill>
                  <a:srgbClr val="06989E"/>
                </a:solidFill>
                <a:latin typeface="Poppins Bold"/>
              </a:rPr>
              <a:t>Bon patient, bon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médicament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, bon moment, bonne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voie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,  bonne dose !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321022" y="2642525"/>
            <a:ext cx="11653006" cy="479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vérifie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l'ordonnance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avant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d'administrer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les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médicaments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36117" y="8636210"/>
            <a:ext cx="10571570" cy="479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vérifie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 la 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date de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péremption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des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médicaments</a:t>
            </a:r>
            <a:endParaRPr lang="en-US" sz="2775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821648" y="3478652"/>
            <a:ext cx="12152380" cy="936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vérifie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que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j'administre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le 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bon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médicament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au bon patient, par la bonne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voie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, à la bonne dose et au bon moment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(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règle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des 5 "B")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321022" y="7346820"/>
            <a:ext cx="11586665" cy="936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7"/>
              </a:lnSpc>
            </a:pPr>
            <a:r>
              <a:rPr lang="en-US" sz="2775" dirty="0">
                <a:solidFill>
                  <a:srgbClr val="1E3148"/>
                </a:solidFill>
                <a:latin typeface="Poppins"/>
              </a:rPr>
              <a:t>Si je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prépare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un 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pilulier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je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veille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à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bien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l'</a:t>
            </a:r>
            <a:r>
              <a:rPr lang="en-US" sz="2775" dirty="0" err="1">
                <a:solidFill>
                  <a:srgbClr val="1E3148"/>
                </a:solidFill>
                <a:latin typeface="Poppins Bold"/>
              </a:rPr>
              <a:t>étiqueter</a:t>
            </a:r>
            <a:r>
              <a:rPr lang="en-US" sz="2775" dirty="0">
                <a:solidFill>
                  <a:srgbClr val="1E3148"/>
                </a:solidFill>
                <a:latin typeface="Poppins Bold"/>
              </a:rPr>
              <a:t> au nom du patient 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pour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faciliter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les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vérifications</a:t>
            </a:r>
            <a:r>
              <a:rPr lang="en-US" sz="2775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775" dirty="0" err="1">
                <a:solidFill>
                  <a:srgbClr val="1E3148"/>
                </a:solidFill>
                <a:latin typeface="Poppins"/>
              </a:rPr>
              <a:t>ultérieures</a:t>
            </a:r>
            <a:endParaRPr lang="en-US" sz="2775" dirty="0">
              <a:solidFill>
                <a:srgbClr val="1E3148"/>
              </a:solidFill>
              <a:latin typeface="Poppins"/>
            </a:endParaRPr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9252" y="2470159"/>
            <a:ext cx="952919" cy="703915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9815" y="3301995"/>
            <a:ext cx="952919" cy="703915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9419" y="4630146"/>
            <a:ext cx="952919" cy="703915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7281" y="5910451"/>
            <a:ext cx="952919" cy="703915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6129" y="7214679"/>
            <a:ext cx="952919" cy="703915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7459" y="8482940"/>
            <a:ext cx="952919" cy="703915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5400" y="9391447"/>
            <a:ext cx="952919" cy="703915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2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3067722" y="165891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>
                <a:solidFill>
                  <a:srgbClr val="BE3821"/>
                </a:solidFill>
                <a:latin typeface="Poppins Bold"/>
              </a:rPr>
              <a:t>Donner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l'alerte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en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cas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d'anomalie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ou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problème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constaté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6896279" y="6364186"/>
            <a:ext cx="11083268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42"/>
              </a:lnSpc>
            </a:pPr>
            <a:r>
              <a:rPr lang="en-US" sz="3263" dirty="0" err="1">
                <a:solidFill>
                  <a:srgbClr val="1E3148"/>
                </a:solidFill>
                <a:latin typeface="Poppins Bold"/>
              </a:rPr>
              <a:t>J'informe</a:t>
            </a:r>
            <a:r>
              <a:rPr lang="en-US" sz="3263" dirty="0">
                <a:solidFill>
                  <a:srgbClr val="1E3148"/>
                </a:solidFill>
                <a:latin typeface="Poppins Bold"/>
              </a:rPr>
              <a:t> mon </a:t>
            </a:r>
            <a:r>
              <a:rPr lang="en-US" sz="3263" dirty="0" err="1">
                <a:solidFill>
                  <a:srgbClr val="1E3148"/>
                </a:solidFill>
                <a:latin typeface="Poppins Bold"/>
              </a:rPr>
              <a:t>encadrement</a:t>
            </a:r>
            <a:r>
              <a:rPr lang="en-US" sz="326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si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je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constate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un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effet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indésirable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lié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à la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prise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d'un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médicament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(la </a:t>
            </a:r>
            <a:r>
              <a:rPr lang="en-US" sz="3263" dirty="0" err="1" smtClean="0">
                <a:solidFill>
                  <a:srgbClr val="1E3148"/>
                </a:solidFill>
                <a:latin typeface="Poppins"/>
              </a:rPr>
              <a:t>personne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 smtClean="0">
                <a:solidFill>
                  <a:srgbClr val="1E3148"/>
                </a:solidFill>
                <a:latin typeface="Poppins"/>
              </a:rPr>
              <a:t>accompagnée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 a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réaction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inattendue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ou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bien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déclare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allergie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) et je le trace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dans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le 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dossier</a:t>
            </a:r>
            <a:endParaRPr lang="en-US" sz="3263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896279" y="3000018"/>
            <a:ext cx="11083268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42"/>
              </a:lnSpc>
            </a:pPr>
            <a:r>
              <a:rPr lang="en-US" sz="3263" dirty="0">
                <a:solidFill>
                  <a:srgbClr val="1E3148"/>
                </a:solidFill>
                <a:latin typeface="Poppins Bold"/>
              </a:rPr>
              <a:t>Je </a:t>
            </a:r>
            <a:r>
              <a:rPr lang="en-US" sz="3263" dirty="0" err="1">
                <a:solidFill>
                  <a:srgbClr val="1E3148"/>
                </a:solidFill>
                <a:latin typeface="Poppins Bold"/>
              </a:rPr>
              <a:t>signale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toute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erreur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liée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aux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médicaments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réalisant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fiche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d'évènement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indésirable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(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erreur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de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traitement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,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erreur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de dose, administration d'un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traitement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auquel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la </a:t>
            </a:r>
            <a:r>
              <a:rPr lang="en-US" sz="3263" dirty="0" err="1" smtClean="0">
                <a:solidFill>
                  <a:srgbClr val="1E3148"/>
                </a:solidFill>
                <a:latin typeface="Poppins"/>
              </a:rPr>
              <a:t>personne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 smtClean="0">
                <a:solidFill>
                  <a:srgbClr val="1E3148"/>
                </a:solidFill>
                <a:latin typeface="Poppins"/>
              </a:rPr>
              <a:t>accompagnée</a:t>
            </a:r>
            <a:r>
              <a:rPr lang="en-US" sz="3263" dirty="0" smtClean="0">
                <a:solidFill>
                  <a:srgbClr val="1E3148"/>
                </a:solidFill>
                <a:latin typeface="Poppins"/>
              </a:rPr>
              <a:t> a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allergie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connue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etc.)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7479" y="2674598"/>
            <a:ext cx="1407230" cy="103951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9049" y="6008144"/>
            <a:ext cx="1407230" cy="1039512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2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13998" y="165891"/>
            <a:ext cx="14574076" cy="1039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Pourquoi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faire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une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déclaration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d'EI</a:t>
            </a:r>
            <a:endParaRPr lang="en-US" sz="6438" dirty="0">
              <a:solidFill>
                <a:srgbClr val="EF9918"/>
              </a:solidFill>
              <a:latin typeface="Poppins Bold"/>
            </a:endParaRPr>
          </a:p>
        </p:txBody>
      </p:sp>
      <p:sp>
        <p:nvSpPr>
          <p:cNvPr id="3" name="Freeform 3"/>
          <p:cNvSpPr/>
          <p:nvPr/>
        </p:nvSpPr>
        <p:spPr>
          <a:xfrm rot="1662850">
            <a:off x="-7935071" y="-5155703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5" name="Group 5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3" name="Freeform 13"/>
          <p:cNvSpPr/>
          <p:nvPr/>
        </p:nvSpPr>
        <p:spPr>
          <a:xfrm>
            <a:off x="6829654" y="1306985"/>
            <a:ext cx="666628" cy="997328"/>
          </a:xfrm>
          <a:custGeom>
            <a:avLst/>
            <a:gdLst/>
            <a:ahLst/>
            <a:cxnLst/>
            <a:rect l="l" t="t" r="r" b="b"/>
            <a:pathLst>
              <a:path w="666628" h="997328">
                <a:moveTo>
                  <a:pt x="0" y="0"/>
                </a:moveTo>
                <a:lnTo>
                  <a:pt x="666628" y="0"/>
                </a:lnTo>
                <a:lnTo>
                  <a:pt x="666628" y="997328"/>
                </a:lnTo>
                <a:lnTo>
                  <a:pt x="0" y="9973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724246" y="1706617"/>
            <a:ext cx="11148383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05"/>
              </a:lnSpc>
            </a:pPr>
            <a:r>
              <a:rPr lang="en-US" sz="3157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déclare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avant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tout un EI pour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la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sécurité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smtClean="0">
                <a:solidFill>
                  <a:srgbClr val="1E3148"/>
                </a:solidFill>
                <a:latin typeface="Poppins Bold"/>
              </a:rPr>
              <a:t>de la </a:t>
            </a:r>
            <a:r>
              <a:rPr lang="en-US" sz="3157" dirty="0" err="1" smtClean="0">
                <a:solidFill>
                  <a:srgbClr val="1E3148"/>
                </a:solidFill>
                <a:latin typeface="Poppins Bold"/>
              </a:rPr>
              <a:t>personne</a:t>
            </a:r>
            <a:r>
              <a:rPr lang="en-US" sz="3157" dirty="0" smtClean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 Bold"/>
              </a:rPr>
              <a:t>accompagnée</a:t>
            </a:r>
            <a:endParaRPr lang="en-US" sz="3157" dirty="0">
              <a:solidFill>
                <a:srgbClr val="1E3148"/>
              </a:solidFill>
              <a:latin typeface="Poppin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764500" y="5295900"/>
            <a:ext cx="11148383" cy="157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05"/>
              </a:lnSpc>
            </a:pPr>
            <a:r>
              <a:rPr lang="en-US" sz="3157" dirty="0">
                <a:solidFill>
                  <a:srgbClr val="1E3148"/>
                </a:solidFill>
                <a:latin typeface="Poppins"/>
              </a:rPr>
              <a:t>Ma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déclaration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doit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permettre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que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l'incident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soit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évité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une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prochaine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fois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pour 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la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personne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accompagnée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ou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autre</a:t>
            </a:r>
            <a:endParaRPr lang="en-US" sz="3157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731334" y="3225248"/>
            <a:ext cx="11148383" cy="157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05"/>
              </a:lnSpc>
            </a:pPr>
            <a:r>
              <a:rPr lang="en-US" sz="3157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déclare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pour 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faire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bénéficier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mes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collègues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de mon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expérience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avec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l'EI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et de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l'analyse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et des solutions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mises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places qui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découleront</a:t>
            </a:r>
            <a:endParaRPr lang="en-US" sz="3157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781796" y="7312013"/>
            <a:ext cx="12071340" cy="2628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05"/>
              </a:lnSpc>
            </a:pPr>
            <a:r>
              <a:rPr lang="en-US" sz="3157" dirty="0">
                <a:solidFill>
                  <a:srgbClr val="1E3148"/>
                </a:solidFill>
                <a:latin typeface="Poppins"/>
              </a:rPr>
              <a:t>Les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erreurs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de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médicaments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sont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parmi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les plus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fréquentes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et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peuvent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avoir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des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conséquences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importantes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pour 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la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personne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 smtClean="0">
                <a:solidFill>
                  <a:srgbClr val="1E3148"/>
                </a:solidFill>
                <a:latin typeface="Poppins"/>
              </a:rPr>
              <a:t>accompagnée</a:t>
            </a:r>
            <a:r>
              <a:rPr lang="en-US" sz="3157" dirty="0" smtClean="0">
                <a:solidFill>
                  <a:srgbClr val="1E3148"/>
                </a:solidFill>
                <a:latin typeface="Poppins"/>
              </a:rPr>
              <a:t>. 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Il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est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important de </a:t>
            </a:r>
            <a:r>
              <a:rPr lang="en-US" sz="3157" dirty="0" err="1">
                <a:solidFill>
                  <a:srgbClr val="1E3148"/>
                </a:solidFill>
                <a:latin typeface="Poppins"/>
              </a:rPr>
              <a:t>pouvoir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apprendre</a:t>
            </a:r>
            <a:r>
              <a:rPr lang="en-US" sz="3157" dirty="0">
                <a:solidFill>
                  <a:srgbClr val="1E3148"/>
                </a:solidFill>
                <a:latin typeface="Poppins Bold"/>
              </a:rPr>
              <a:t> des situations </a:t>
            </a:r>
            <a:r>
              <a:rPr lang="en-US" sz="3157" dirty="0" err="1">
                <a:solidFill>
                  <a:srgbClr val="1E3148"/>
                </a:solidFill>
                <a:latin typeface="Poppins Bold"/>
              </a:rPr>
              <a:t>rencontrées</a:t>
            </a:r>
            <a:r>
              <a:rPr lang="en-US" sz="3157" dirty="0">
                <a:solidFill>
                  <a:srgbClr val="1E3148"/>
                </a:solidFill>
                <a:latin typeface="Poppins"/>
              </a:rPr>
              <a:t> </a:t>
            </a:r>
          </a:p>
        </p:txBody>
      </p:sp>
      <p:sp>
        <p:nvSpPr>
          <p:cNvPr id="19" name="Freeform 19"/>
          <p:cNvSpPr/>
          <p:nvPr/>
        </p:nvSpPr>
        <p:spPr>
          <a:xfrm>
            <a:off x="5475063" y="2801003"/>
            <a:ext cx="666628" cy="997328"/>
          </a:xfrm>
          <a:custGeom>
            <a:avLst/>
            <a:gdLst/>
            <a:ahLst/>
            <a:cxnLst/>
            <a:rect l="l" t="t" r="r" b="b"/>
            <a:pathLst>
              <a:path w="666628" h="997328">
                <a:moveTo>
                  <a:pt x="0" y="0"/>
                </a:moveTo>
                <a:lnTo>
                  <a:pt x="666628" y="0"/>
                </a:lnTo>
                <a:lnTo>
                  <a:pt x="666628" y="997327"/>
                </a:lnTo>
                <a:lnTo>
                  <a:pt x="0" y="9973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5808377" y="4988265"/>
            <a:ext cx="666628" cy="997328"/>
          </a:xfrm>
          <a:custGeom>
            <a:avLst/>
            <a:gdLst/>
            <a:ahLst/>
            <a:cxnLst/>
            <a:rect l="l" t="t" r="r" b="b"/>
            <a:pathLst>
              <a:path w="666628" h="997328">
                <a:moveTo>
                  <a:pt x="0" y="0"/>
                </a:moveTo>
                <a:lnTo>
                  <a:pt x="666628" y="0"/>
                </a:lnTo>
                <a:lnTo>
                  <a:pt x="666628" y="997327"/>
                </a:lnTo>
                <a:lnTo>
                  <a:pt x="0" y="9973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674549" y="6873255"/>
            <a:ext cx="666628" cy="997328"/>
          </a:xfrm>
          <a:custGeom>
            <a:avLst/>
            <a:gdLst/>
            <a:ahLst/>
            <a:cxnLst/>
            <a:rect l="l" t="t" r="r" b="b"/>
            <a:pathLst>
              <a:path w="666628" h="997328">
                <a:moveTo>
                  <a:pt x="0" y="0"/>
                </a:moveTo>
                <a:lnTo>
                  <a:pt x="666627" y="0"/>
                </a:lnTo>
                <a:lnTo>
                  <a:pt x="666627" y="997328"/>
                </a:lnTo>
                <a:lnTo>
                  <a:pt x="0" y="9973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ZoneTexte 21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2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lnTo>
                    <a:pt x="0" y="0"/>
                  </a:lnTo>
                </a:path>
              </a:pathLst>
            </a:custGeom>
            <a:solidFill>
              <a:srgbClr val="DB97A7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1028700" y="4317387"/>
            <a:ext cx="4822249" cy="5264194"/>
            <a:chOff x="0" y="0"/>
            <a:chExt cx="6429665" cy="7018926"/>
          </a:xfrm>
        </p:grpSpPr>
        <p:sp>
          <p:nvSpPr>
            <p:cNvPr id="15" name="Freeform 15"/>
            <p:cNvSpPr/>
            <p:nvPr/>
          </p:nvSpPr>
          <p:spPr>
            <a:xfrm>
              <a:off x="2880694" y="0"/>
              <a:ext cx="1232962" cy="1232962"/>
            </a:xfrm>
            <a:custGeom>
              <a:avLst/>
              <a:gdLst/>
              <a:ahLst/>
              <a:cxnLst/>
              <a:rect l="l" t="t" r="r" b="b"/>
              <a:pathLst>
                <a:path w="1232962" h="1232962">
                  <a:moveTo>
                    <a:pt x="0" y="0"/>
                  </a:moveTo>
                  <a:lnTo>
                    <a:pt x="1232963" y="0"/>
                  </a:lnTo>
                  <a:lnTo>
                    <a:pt x="1232963" y="1232962"/>
                  </a:lnTo>
                  <a:lnTo>
                    <a:pt x="0" y="12329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2422516" cy="6896843"/>
            </a:xfrm>
            <a:custGeom>
              <a:avLst/>
              <a:gdLst/>
              <a:ahLst/>
              <a:cxnLst/>
              <a:rect l="l" t="t" r="r" b="b"/>
              <a:pathLst>
                <a:path w="2422516" h="6896843">
                  <a:moveTo>
                    <a:pt x="0" y="0"/>
                  </a:moveTo>
                  <a:lnTo>
                    <a:pt x="2422516" y="0"/>
                  </a:lnTo>
                  <a:lnTo>
                    <a:pt x="2422516" y="6896843"/>
                  </a:lnTo>
                  <a:lnTo>
                    <a:pt x="0" y="68968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0" y="1845724"/>
              <a:ext cx="6429665" cy="5173202"/>
            </a:xfrm>
            <a:custGeom>
              <a:avLst/>
              <a:gdLst/>
              <a:ahLst/>
              <a:cxnLst/>
              <a:rect l="l" t="t" r="r" b="b"/>
              <a:pathLst>
                <a:path w="6429665" h="5173202">
                  <a:moveTo>
                    <a:pt x="0" y="0"/>
                  </a:moveTo>
                  <a:lnTo>
                    <a:pt x="6429665" y="0"/>
                  </a:lnTo>
                  <a:lnTo>
                    <a:pt x="6429665" y="5173202"/>
                  </a:lnTo>
                  <a:lnTo>
                    <a:pt x="0" y="51732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7354991" y="2949566"/>
            <a:ext cx="10820731" cy="2287102"/>
            <a:chOff x="0" y="0"/>
            <a:chExt cx="2849904" cy="60236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49904" cy="602364"/>
            </a:xfrm>
            <a:custGeom>
              <a:avLst/>
              <a:gdLst/>
              <a:ahLst/>
              <a:cxnLst/>
              <a:rect l="l" t="t" r="r" b="b"/>
              <a:pathLst>
                <a:path w="2849904" h="602364">
                  <a:moveTo>
                    <a:pt x="36489" y="0"/>
                  </a:moveTo>
                  <a:lnTo>
                    <a:pt x="2813415" y="0"/>
                  </a:lnTo>
                  <a:cubicBezTo>
                    <a:pt x="2833568" y="0"/>
                    <a:pt x="2849904" y="16337"/>
                    <a:pt x="2849904" y="36489"/>
                  </a:cubicBezTo>
                  <a:lnTo>
                    <a:pt x="2849904" y="565875"/>
                  </a:lnTo>
                  <a:cubicBezTo>
                    <a:pt x="2849904" y="575553"/>
                    <a:pt x="2846060" y="584834"/>
                    <a:pt x="2839217" y="591677"/>
                  </a:cubicBezTo>
                  <a:cubicBezTo>
                    <a:pt x="2832374" y="598520"/>
                    <a:pt x="2823093" y="602364"/>
                    <a:pt x="2813415" y="602364"/>
                  </a:cubicBezTo>
                  <a:lnTo>
                    <a:pt x="36489" y="602364"/>
                  </a:lnTo>
                  <a:cubicBezTo>
                    <a:pt x="26812" y="602364"/>
                    <a:pt x="17530" y="598520"/>
                    <a:pt x="10687" y="591677"/>
                  </a:cubicBezTo>
                  <a:cubicBezTo>
                    <a:pt x="3844" y="584834"/>
                    <a:pt x="0" y="575553"/>
                    <a:pt x="0" y="565875"/>
                  </a:cubicBezTo>
                  <a:lnTo>
                    <a:pt x="0" y="36489"/>
                  </a:lnTo>
                  <a:cubicBezTo>
                    <a:pt x="0" y="26812"/>
                    <a:pt x="3844" y="17530"/>
                    <a:pt x="10687" y="10687"/>
                  </a:cubicBezTo>
                  <a:cubicBezTo>
                    <a:pt x="17530" y="3844"/>
                    <a:pt x="26812" y="0"/>
                    <a:pt x="36489" y="0"/>
                  </a:cubicBezTo>
                  <a:close/>
                </a:path>
              </a:pathLst>
            </a:custGeom>
            <a:solidFill>
              <a:srgbClr val="FE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7541161" y="6736563"/>
            <a:ext cx="1932978" cy="1964907"/>
          </a:xfrm>
          <a:custGeom>
            <a:avLst/>
            <a:gdLst/>
            <a:ahLst/>
            <a:cxnLst/>
            <a:rect l="l" t="t" r="r" b="b"/>
            <a:pathLst>
              <a:path w="1932978" h="1964907">
                <a:moveTo>
                  <a:pt x="0" y="0"/>
                </a:moveTo>
                <a:lnTo>
                  <a:pt x="1932978" y="0"/>
                </a:lnTo>
                <a:lnTo>
                  <a:pt x="1932978" y="1964907"/>
                </a:lnTo>
                <a:lnTo>
                  <a:pt x="0" y="19649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7494235" y="444392"/>
            <a:ext cx="10214602" cy="174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18"/>
              </a:lnSpc>
            </a:pPr>
            <a:r>
              <a:rPr lang="en-US" sz="6518" dirty="0">
                <a:solidFill>
                  <a:srgbClr val="FEFFFF"/>
                </a:solidFill>
                <a:latin typeface="Poppins Heavy"/>
              </a:rPr>
              <a:t>Les EI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médicament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quelques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chiffres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!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243838" y="3641771"/>
            <a:ext cx="5118441" cy="1011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18"/>
              </a:lnSpc>
            </a:pPr>
            <a:r>
              <a:rPr lang="en-US" sz="3818" dirty="0" err="1">
                <a:solidFill>
                  <a:srgbClr val="1E3148"/>
                </a:solidFill>
                <a:latin typeface="Poppins"/>
              </a:rPr>
              <a:t>Indiquer</a:t>
            </a:r>
            <a:r>
              <a:rPr lang="en-US" sz="3818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818" dirty="0" err="1">
                <a:solidFill>
                  <a:srgbClr val="1E3148"/>
                </a:solidFill>
                <a:latin typeface="Poppins"/>
              </a:rPr>
              <a:t>nb</a:t>
            </a:r>
            <a:r>
              <a:rPr lang="en-US" sz="3818" dirty="0">
                <a:solidFill>
                  <a:srgbClr val="1E3148"/>
                </a:solidFill>
                <a:latin typeface="Poppins"/>
              </a:rPr>
              <a:t> EI </a:t>
            </a:r>
            <a:r>
              <a:rPr lang="en-US" sz="3818" dirty="0" err="1">
                <a:solidFill>
                  <a:srgbClr val="1E3148"/>
                </a:solidFill>
                <a:latin typeface="Poppins"/>
              </a:rPr>
              <a:t>année</a:t>
            </a:r>
            <a:r>
              <a:rPr lang="en-US" sz="3818" dirty="0">
                <a:solidFill>
                  <a:srgbClr val="1E3148"/>
                </a:solidFill>
                <a:latin typeface="Poppins"/>
              </a:rPr>
              <a:t> N et N-1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016975" y="6947669"/>
            <a:ext cx="6693113" cy="2784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18"/>
              </a:lnSpc>
            </a:pPr>
            <a:r>
              <a:rPr lang="en-US" sz="3618" dirty="0" err="1">
                <a:solidFill>
                  <a:srgbClr val="FEFFFF"/>
                </a:solidFill>
                <a:latin typeface="Poppins"/>
              </a:rPr>
              <a:t>Indiquer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les actions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phares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mises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en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place suite aux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déclarations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: 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>
                <a:solidFill>
                  <a:srgbClr val="FEFFFF"/>
                </a:solidFill>
                <a:latin typeface="Poppins"/>
              </a:rPr>
              <a:t>Action 1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>
                <a:solidFill>
                  <a:srgbClr val="FEFFFF"/>
                </a:solidFill>
                <a:latin typeface="Poppins"/>
              </a:rPr>
              <a:t>Action 2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>
                <a:solidFill>
                  <a:srgbClr val="FEFFFF"/>
                </a:solidFill>
                <a:latin typeface="Poppins"/>
              </a:rPr>
              <a:t>Action 3</a:t>
            </a:r>
          </a:p>
        </p:txBody>
      </p:sp>
      <p:sp>
        <p:nvSpPr>
          <p:cNvPr id="25" name="Freeform 25"/>
          <p:cNvSpPr/>
          <p:nvPr/>
        </p:nvSpPr>
        <p:spPr>
          <a:xfrm>
            <a:off x="15922753" y="3319493"/>
            <a:ext cx="1574672" cy="1574672"/>
          </a:xfrm>
          <a:custGeom>
            <a:avLst/>
            <a:gdLst/>
            <a:ahLst/>
            <a:cxnLst/>
            <a:rect l="l" t="t" r="r" b="b"/>
            <a:pathLst>
              <a:path w="1574672" h="1574672">
                <a:moveTo>
                  <a:pt x="0" y="0"/>
                </a:moveTo>
                <a:lnTo>
                  <a:pt x="1574672" y="0"/>
                </a:lnTo>
                <a:lnTo>
                  <a:pt x="1574672" y="1574672"/>
                </a:lnTo>
                <a:lnTo>
                  <a:pt x="0" y="157467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6" name="ZoneTexte 25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2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close/>
                </a:path>
              </a:pathLst>
            </a:custGeom>
            <a:solidFill>
              <a:srgbClr val="DB97A7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421284" y="546678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207561" y="475681"/>
            <a:ext cx="10542246" cy="4381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42"/>
              </a:lnSpc>
            </a:pPr>
            <a:r>
              <a:rPr lang="en-US" sz="7118">
                <a:solidFill>
                  <a:srgbClr val="FEFFFF"/>
                </a:solidFill>
                <a:latin typeface="Poppins Heavy"/>
              </a:rPr>
              <a:t>Agissons en équipe pour la sécurité des personnes accompagnées !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028700" y="4317387"/>
            <a:ext cx="4822249" cy="5264194"/>
            <a:chOff x="0" y="0"/>
            <a:chExt cx="6429665" cy="7018926"/>
          </a:xfrm>
        </p:grpSpPr>
        <p:sp>
          <p:nvSpPr>
            <p:cNvPr id="17" name="Freeform 17"/>
            <p:cNvSpPr/>
            <p:nvPr/>
          </p:nvSpPr>
          <p:spPr>
            <a:xfrm>
              <a:off x="2880694" y="0"/>
              <a:ext cx="1232962" cy="1232962"/>
            </a:xfrm>
            <a:custGeom>
              <a:avLst/>
              <a:gdLst/>
              <a:ahLst/>
              <a:cxnLst/>
              <a:rect l="l" t="t" r="r" b="b"/>
              <a:pathLst>
                <a:path w="1232962" h="1232962">
                  <a:moveTo>
                    <a:pt x="0" y="0"/>
                  </a:moveTo>
                  <a:lnTo>
                    <a:pt x="1232963" y="0"/>
                  </a:lnTo>
                  <a:lnTo>
                    <a:pt x="1232963" y="1232962"/>
                  </a:lnTo>
                  <a:lnTo>
                    <a:pt x="0" y="12329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2422516" cy="6896843"/>
            </a:xfrm>
            <a:custGeom>
              <a:avLst/>
              <a:gdLst/>
              <a:ahLst/>
              <a:cxnLst/>
              <a:rect l="l" t="t" r="r" b="b"/>
              <a:pathLst>
                <a:path w="2422516" h="6896843">
                  <a:moveTo>
                    <a:pt x="0" y="0"/>
                  </a:moveTo>
                  <a:lnTo>
                    <a:pt x="2422516" y="0"/>
                  </a:lnTo>
                  <a:lnTo>
                    <a:pt x="2422516" y="6896843"/>
                  </a:lnTo>
                  <a:lnTo>
                    <a:pt x="0" y="68968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=""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0" y="1845724"/>
              <a:ext cx="6429665" cy="5173202"/>
            </a:xfrm>
            <a:custGeom>
              <a:avLst/>
              <a:gdLst/>
              <a:ahLst/>
              <a:cxnLst/>
              <a:rect l="l" t="t" r="r" b="b"/>
              <a:pathLst>
                <a:path w="6429665" h="5173202">
                  <a:moveTo>
                    <a:pt x="0" y="0"/>
                  </a:moveTo>
                  <a:lnTo>
                    <a:pt x="6429665" y="0"/>
                  </a:lnTo>
                  <a:lnTo>
                    <a:pt x="6429665" y="5173202"/>
                  </a:lnTo>
                  <a:lnTo>
                    <a:pt x="0" y="51732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</p:sp>
      </p:grpSp>
      <p:sp>
        <p:nvSpPr>
          <p:cNvPr id="20" name="ZoneTexte 19"/>
          <p:cNvSpPr txBox="1"/>
          <p:nvPr/>
        </p:nvSpPr>
        <p:spPr>
          <a:xfrm rot="16200000">
            <a:off x="-2028946" y="1941878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19214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404</Words>
  <Application>Microsoft Office PowerPoint</Application>
  <PresentationFormat>Personnalisé</PresentationFormat>
  <Paragraphs>33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Poppins Heavy</vt:lpstr>
      <vt:lpstr>Calibri</vt:lpstr>
      <vt:lpstr>Londrina Solid Heavy</vt:lpstr>
      <vt:lpstr>Poppins</vt:lpstr>
      <vt:lpstr>Arial</vt:lpstr>
      <vt:lpstr>Wingdings</vt:lpstr>
      <vt:lpstr>Poppins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SAD MEDICAMENT</dc:title>
  <dc:creator>RIVE Solenne</dc:creator>
  <cp:lastModifiedBy>RIVE Solenne</cp:lastModifiedBy>
  <cp:revision>10</cp:revision>
  <dcterms:created xsi:type="dcterms:W3CDTF">2006-08-16T00:00:00Z</dcterms:created>
  <dcterms:modified xsi:type="dcterms:W3CDTF">2023-09-21T16:16:15Z</dcterms:modified>
  <dc:identifier>DAFsXPdEVYI</dc:identifier>
</cp:coreProperties>
</file>