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Poppins" panose="020B0604020202020204" charset="0"/>
      <p:regular r:id="rId8"/>
    </p:embeddedFont>
    <p:embeddedFont>
      <p:font typeface="Poppins Heavy" panose="020B0604020202020204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Poppins Bold" panose="020B0604020202020204" charset="0"/>
      <p:regular r:id="rId14"/>
    </p:embeddedFont>
    <p:embeddedFont>
      <p:font typeface="Londrina Solid Heavy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418"/>
    <a:srgbClr val="000000"/>
    <a:srgbClr val="BE3821"/>
    <a:srgbClr val="EF9918"/>
    <a:srgbClr val="1E31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8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svg"/><Relationship Id="rId18" Type="http://schemas.openxmlformats.org/officeDocument/2006/relationships/image" Target="../media/image17.sv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3.png"/><Relationship Id="rId15" Type="http://schemas.openxmlformats.org/officeDocument/2006/relationships/image" Target="../media/image1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28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2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18" Type="http://schemas.openxmlformats.org/officeDocument/2006/relationships/image" Target="../media/image30.sv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12" Type="http://schemas.openxmlformats.org/officeDocument/2006/relationships/image" Target="../media/image8.png"/><Relationship Id="rId17" Type="http://schemas.openxmlformats.org/officeDocument/2006/relationships/image" Target="../media/image17.png"/><Relationship Id="rId2" Type="http://schemas.openxmlformats.org/officeDocument/2006/relationships/image" Target="../media/image1.png"/><Relationship Id="rId16" Type="http://schemas.openxmlformats.org/officeDocument/2006/relationships/image" Target="../media/image17.svg"/><Relationship Id="rId20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5.svg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10" Type="http://schemas.openxmlformats.org/officeDocument/2006/relationships/image" Target="../media/image3.png"/><Relationship Id="rId19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12.svg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0.svg"/><Relationship Id="rId18" Type="http://schemas.openxmlformats.org/officeDocument/2006/relationships/image" Target="../media/image300.svg"/><Relationship Id="rId3" Type="http://schemas.openxmlformats.org/officeDocument/2006/relationships/image" Target="../media/image20.svg"/><Relationship Id="rId7" Type="http://schemas.openxmlformats.org/officeDocument/2006/relationships/image" Target="../media/image100.svg"/><Relationship Id="rId12" Type="http://schemas.openxmlformats.org/officeDocument/2006/relationships/image" Target="../media/image8.png"/><Relationship Id="rId17" Type="http://schemas.openxmlformats.org/officeDocument/2006/relationships/image" Target="../media/image21.png"/><Relationship Id="rId2" Type="http://schemas.openxmlformats.org/officeDocument/2006/relationships/image" Target="../media/image1.png"/><Relationship Id="rId16" Type="http://schemas.openxmlformats.org/officeDocument/2006/relationships/image" Target="../media/image17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50.svg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10" Type="http://schemas.openxmlformats.org/officeDocument/2006/relationships/image" Target="../media/image3.png"/><Relationship Id="rId4" Type="http://schemas.openxmlformats.org/officeDocument/2006/relationships/image" Target="../media/image19.png"/><Relationship Id="rId9" Type="http://schemas.openxmlformats.org/officeDocument/2006/relationships/image" Target="../media/image120.sv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29002" y="-2716167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764135" y="7819156"/>
            <a:ext cx="18280325" cy="2467844"/>
          </a:xfrm>
          <a:custGeom>
            <a:avLst/>
            <a:gdLst/>
            <a:ahLst/>
            <a:cxnLst/>
            <a:rect l="l" t="t" r="r" b="b"/>
            <a:pathLst>
              <a:path w="18280325" h="2467844">
                <a:moveTo>
                  <a:pt x="0" y="0"/>
                </a:moveTo>
                <a:lnTo>
                  <a:pt x="18280325" y="0"/>
                </a:lnTo>
                <a:lnTo>
                  <a:pt x="18280325" y="2467844"/>
                </a:lnTo>
                <a:lnTo>
                  <a:pt x="0" y="2467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180775" y="8121273"/>
            <a:ext cx="12463938" cy="1723223"/>
          </a:xfrm>
          <a:custGeom>
            <a:avLst/>
            <a:gdLst/>
            <a:ahLst/>
            <a:cxnLst/>
            <a:rect l="l" t="t" r="r" b="b"/>
            <a:pathLst>
              <a:path w="12463938" h="1723223">
                <a:moveTo>
                  <a:pt x="0" y="0"/>
                </a:moveTo>
                <a:lnTo>
                  <a:pt x="12463938" y="0"/>
                </a:lnTo>
                <a:lnTo>
                  <a:pt x="12463938" y="1723223"/>
                </a:lnTo>
                <a:lnTo>
                  <a:pt x="0" y="172322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 l="-5758" t="-729203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671693" y="-1948704"/>
            <a:ext cx="13762086" cy="13336712"/>
          </a:xfrm>
          <a:custGeom>
            <a:avLst/>
            <a:gdLst/>
            <a:ahLst/>
            <a:cxnLst/>
            <a:rect l="l" t="t" r="r" b="b"/>
            <a:pathLst>
              <a:path w="13762086" h="13336712">
                <a:moveTo>
                  <a:pt x="0" y="0"/>
                </a:moveTo>
                <a:lnTo>
                  <a:pt x="13762086" y="0"/>
                </a:lnTo>
                <a:lnTo>
                  <a:pt x="13762086" y="13336712"/>
                </a:lnTo>
                <a:lnTo>
                  <a:pt x="0" y="1333671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4610735" y="43695"/>
            <a:ext cx="4318764" cy="4318764"/>
            <a:chOff x="0" y="0"/>
            <a:chExt cx="5758353" cy="5758353"/>
          </a:xfrm>
        </p:grpSpPr>
        <p:grpSp>
          <p:nvGrpSpPr>
            <p:cNvPr id="7" name="Group 7"/>
            <p:cNvGrpSpPr/>
            <p:nvPr/>
          </p:nvGrpSpPr>
          <p:grpSpPr>
            <a:xfrm>
              <a:off x="1435951" y="1137657"/>
              <a:ext cx="3483038" cy="3483038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0" y="0"/>
              <a:ext cx="5758353" cy="5758353"/>
            </a:xfrm>
            <a:custGeom>
              <a:avLst/>
              <a:gdLst/>
              <a:ahLst/>
              <a:cxnLst/>
              <a:rect l="l" t="t" r="r" b="b"/>
              <a:pathLst>
                <a:path w="5758353" h="5758353">
                  <a:moveTo>
                    <a:pt x="0" y="0"/>
                  </a:moveTo>
                  <a:lnTo>
                    <a:pt x="5758353" y="0"/>
                  </a:lnTo>
                  <a:lnTo>
                    <a:pt x="5758353" y="5758353"/>
                  </a:lnTo>
                  <a:lnTo>
                    <a:pt x="0" y="57583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2989260" y="1409524"/>
            <a:ext cx="1814780" cy="1587107"/>
          </a:xfrm>
          <a:custGeom>
            <a:avLst/>
            <a:gdLst/>
            <a:ahLst/>
            <a:cxnLst/>
            <a:rect l="l" t="t" r="r" b="b"/>
            <a:pathLst>
              <a:path w="1814780" h="1587107">
                <a:moveTo>
                  <a:pt x="0" y="0"/>
                </a:moveTo>
                <a:lnTo>
                  <a:pt x="1814780" y="0"/>
                </a:lnTo>
                <a:lnTo>
                  <a:pt x="1814780" y="1587107"/>
                </a:lnTo>
                <a:lnTo>
                  <a:pt x="0" y="1587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3350" y="1447624"/>
            <a:ext cx="2692659" cy="1473619"/>
          </a:xfrm>
          <a:custGeom>
            <a:avLst/>
            <a:gdLst/>
            <a:ahLst/>
            <a:cxnLst/>
            <a:rect l="l" t="t" r="r" b="b"/>
            <a:pathLst>
              <a:path w="2692659" h="1473619">
                <a:moveTo>
                  <a:pt x="0" y="0"/>
                </a:moveTo>
                <a:lnTo>
                  <a:pt x="2692659" y="0"/>
                </a:lnTo>
                <a:lnTo>
                  <a:pt x="2692659" y="1473619"/>
                </a:lnTo>
                <a:lnTo>
                  <a:pt x="0" y="14736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619838" y="8121273"/>
            <a:ext cx="8049750" cy="2274054"/>
          </a:xfrm>
          <a:custGeom>
            <a:avLst/>
            <a:gdLst/>
            <a:ahLst/>
            <a:cxnLst/>
            <a:rect l="l" t="t" r="r" b="b"/>
            <a:pathLst>
              <a:path w="8049750" h="2274054">
                <a:moveTo>
                  <a:pt x="0" y="0"/>
                </a:moveTo>
                <a:lnTo>
                  <a:pt x="8049750" y="0"/>
                </a:lnTo>
                <a:lnTo>
                  <a:pt x="8049750" y="2274054"/>
                </a:lnTo>
                <a:lnTo>
                  <a:pt x="0" y="227405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929499" y="4005127"/>
            <a:ext cx="7251144" cy="5556189"/>
          </a:xfrm>
          <a:custGeom>
            <a:avLst/>
            <a:gdLst/>
            <a:ahLst/>
            <a:cxnLst/>
            <a:rect l="l" t="t" r="r" b="b"/>
            <a:pathLst>
              <a:path w="7251144" h="5556189">
                <a:moveTo>
                  <a:pt x="0" y="0"/>
                </a:moveTo>
                <a:lnTo>
                  <a:pt x="7251144" y="0"/>
                </a:lnTo>
                <a:lnTo>
                  <a:pt x="7251144" y="5556189"/>
                </a:lnTo>
                <a:lnTo>
                  <a:pt x="0" y="555618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318215" y="921228"/>
            <a:ext cx="3941085" cy="3083899"/>
          </a:xfrm>
          <a:custGeom>
            <a:avLst/>
            <a:gdLst/>
            <a:ahLst/>
            <a:cxnLst/>
            <a:rect l="l" t="t" r="r" b="b"/>
            <a:pathLst>
              <a:path w="3941085" h="3083899">
                <a:moveTo>
                  <a:pt x="0" y="0"/>
                </a:moveTo>
                <a:lnTo>
                  <a:pt x="3941085" y="0"/>
                </a:lnTo>
                <a:lnTo>
                  <a:pt x="3941085" y="3083899"/>
                </a:lnTo>
                <a:lnTo>
                  <a:pt x="0" y="308389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290199" y="5286125"/>
            <a:ext cx="7264428" cy="4154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110"/>
              </a:lnSpc>
            </a:pPr>
            <a:r>
              <a:rPr lang="en-US" sz="8110" dirty="0" err="1">
                <a:solidFill>
                  <a:srgbClr val="FEFFFF"/>
                </a:solidFill>
                <a:latin typeface="Londrina Solid Heavy"/>
              </a:rPr>
              <a:t>Prévenir</a:t>
            </a:r>
            <a:r>
              <a:rPr lang="en-US" sz="8110" dirty="0">
                <a:solidFill>
                  <a:srgbClr val="FEFFFF"/>
                </a:solidFill>
                <a:latin typeface="Londrina Solid Heavy"/>
              </a:rPr>
              <a:t> les chutes au domicile des </a:t>
            </a:r>
            <a:r>
              <a:rPr lang="en-US" sz="8110" dirty="0" err="1" smtClean="0">
                <a:solidFill>
                  <a:srgbClr val="FEFFFF"/>
                </a:solidFill>
                <a:latin typeface="Londrina Solid Heavy"/>
              </a:rPr>
              <a:t>personnes</a:t>
            </a:r>
            <a:r>
              <a:rPr lang="en-US" sz="8110" dirty="0" smtClean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8110" dirty="0" err="1" smtClean="0">
                <a:solidFill>
                  <a:srgbClr val="FEFFFF"/>
                </a:solidFill>
                <a:latin typeface="Londrina Solid Heavy"/>
              </a:rPr>
              <a:t>accompagnées</a:t>
            </a:r>
            <a:endParaRPr lang="en-US" sz="8110" dirty="0">
              <a:solidFill>
                <a:srgbClr val="FEFFFF"/>
              </a:solidFill>
              <a:latin typeface="Londrina Solid Heavy"/>
            </a:endParaRPr>
          </a:p>
        </p:txBody>
      </p:sp>
      <p:sp>
        <p:nvSpPr>
          <p:cNvPr id="17" name="ZoneTexte 16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0">
        <p14:reveal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8866" y="428758"/>
            <a:ext cx="3425521" cy="3425521"/>
            <a:chOff x="0" y="0"/>
            <a:chExt cx="4567361" cy="4567361"/>
          </a:xfrm>
        </p:grpSpPr>
        <p:grpSp>
          <p:nvGrpSpPr>
            <p:cNvPr id="4" name="Group 4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3067722" y="165891"/>
            <a:ext cx="14911825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S'assurer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 de la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sécurité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 du patient et de </a:t>
            </a:r>
            <a:r>
              <a:rPr lang="en-US" sz="6438" dirty="0" err="1">
                <a:solidFill>
                  <a:srgbClr val="06989E"/>
                </a:solidFill>
                <a:latin typeface="Poppins Bold"/>
              </a:rPr>
              <a:t>l'environnement</a:t>
            </a:r>
            <a:r>
              <a:rPr lang="en-US" sz="6438" dirty="0">
                <a:solidFill>
                  <a:srgbClr val="06989E"/>
                </a:solidFill>
                <a:latin typeface="Poppins Bold"/>
              </a:rPr>
              <a:t>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 dirty="0">
                <a:solidFill>
                  <a:srgbClr val="FEFFFF"/>
                </a:solidFill>
                <a:latin typeface="Londrina Solid Heavy"/>
              </a:rPr>
              <a:t>Les </a:t>
            </a:r>
            <a:r>
              <a:rPr lang="en-US" sz="7181" dirty="0" err="1">
                <a:solidFill>
                  <a:srgbClr val="FEFFFF"/>
                </a:solidFill>
                <a:latin typeface="Londrina Solid Heavy"/>
              </a:rPr>
              <a:t>bons</a:t>
            </a:r>
            <a:r>
              <a:rPr lang="en-US" sz="7181" dirty="0">
                <a:solidFill>
                  <a:srgbClr val="FEFFFF"/>
                </a:solidFill>
                <a:latin typeface="Londrina Solid Heavy"/>
              </a:rPr>
              <a:t> </a:t>
            </a:r>
            <a:r>
              <a:rPr lang="en-US" sz="7181" dirty="0" err="1">
                <a:solidFill>
                  <a:srgbClr val="FEFFFF"/>
                </a:solidFill>
                <a:latin typeface="Londrina Solid Heavy"/>
              </a:rPr>
              <a:t>gestes</a:t>
            </a:r>
            <a:r>
              <a:rPr lang="en-US" sz="7181" dirty="0">
                <a:solidFill>
                  <a:srgbClr val="FEFFFF"/>
                </a:solidFill>
                <a:latin typeface="Londrina Solid Heavy"/>
              </a:rPr>
              <a:t> à adopter</a:t>
            </a:r>
          </a:p>
        </p:txBody>
      </p:sp>
      <p:grpSp>
        <p:nvGrpSpPr>
          <p:cNvPr id="31" name="Groupe 30"/>
          <p:cNvGrpSpPr/>
          <p:nvPr/>
        </p:nvGrpSpPr>
        <p:grpSpPr>
          <a:xfrm>
            <a:off x="6838169" y="3087344"/>
            <a:ext cx="10941629" cy="1718492"/>
            <a:chOff x="6838169" y="3087344"/>
            <a:chExt cx="10941629" cy="1718492"/>
          </a:xfrm>
        </p:grpSpPr>
        <p:sp>
          <p:nvSpPr>
            <p:cNvPr id="16" name="TextBox 16"/>
            <p:cNvSpPr txBox="1"/>
            <p:nvPr/>
          </p:nvSpPr>
          <p:spPr>
            <a:xfrm>
              <a:off x="7999759" y="3190009"/>
              <a:ext cx="9780039" cy="16158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que 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la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personne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accompagnée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est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bien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chaussée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et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porte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des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vêtements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adaptés</a:t>
              </a:r>
              <a:endParaRPr lang="en-US" sz="3263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30" name="Image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8169" y="3087344"/>
              <a:ext cx="1407230" cy="1039512"/>
            </a:xfrm>
            <a:prstGeom prst="rect">
              <a:avLst/>
            </a:prstGeom>
          </p:spPr>
        </p:pic>
      </p:grpSp>
      <p:grpSp>
        <p:nvGrpSpPr>
          <p:cNvPr id="36" name="Groupe 35"/>
          <p:cNvGrpSpPr/>
          <p:nvPr/>
        </p:nvGrpSpPr>
        <p:grpSpPr>
          <a:xfrm>
            <a:off x="7859095" y="4859782"/>
            <a:ext cx="9927980" cy="1205566"/>
            <a:chOff x="7851817" y="4754759"/>
            <a:chExt cx="9927980" cy="1205566"/>
          </a:xfrm>
        </p:grpSpPr>
        <p:sp>
          <p:nvSpPr>
            <p:cNvPr id="18" name="TextBox 18"/>
            <p:cNvSpPr txBox="1"/>
            <p:nvPr/>
          </p:nvSpPr>
          <p:spPr>
            <a:xfrm>
              <a:off x="7999759" y="4888332"/>
              <a:ext cx="9780038" cy="10719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que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l'environnement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n'est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pas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encombré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(pile de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vêtements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, etc.)</a:t>
              </a:r>
            </a:p>
          </p:txBody>
        </p:sp>
        <p:pic>
          <p:nvPicPr>
            <p:cNvPr id="32" name="Image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51817" y="4754759"/>
              <a:ext cx="1407230" cy="1039512"/>
            </a:xfrm>
            <a:prstGeom prst="rect">
              <a:avLst/>
            </a:prstGeom>
          </p:spPr>
        </p:pic>
      </p:grpSp>
      <p:grpSp>
        <p:nvGrpSpPr>
          <p:cNvPr id="37" name="Groupe 36"/>
          <p:cNvGrpSpPr/>
          <p:nvPr/>
        </p:nvGrpSpPr>
        <p:grpSpPr>
          <a:xfrm>
            <a:off x="6425284" y="6134100"/>
            <a:ext cx="11354513" cy="1308241"/>
            <a:chOff x="6425284" y="6134100"/>
            <a:chExt cx="11354513" cy="1308241"/>
          </a:xfrm>
        </p:grpSpPr>
        <p:sp>
          <p:nvSpPr>
            <p:cNvPr id="21" name="TextBox 21"/>
            <p:cNvSpPr txBox="1"/>
            <p:nvPr/>
          </p:nvSpPr>
          <p:spPr>
            <a:xfrm>
              <a:off x="7999759" y="6370349"/>
              <a:ext cx="9780038" cy="10719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que le sol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n'est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pas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mouillé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qu'il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n'y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pas de tapis</a:t>
              </a:r>
            </a:p>
          </p:txBody>
        </p:sp>
        <p:pic>
          <p:nvPicPr>
            <p:cNvPr id="33" name="Image 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5284" y="6134100"/>
              <a:ext cx="1407230" cy="1039512"/>
            </a:xfrm>
            <a:prstGeom prst="rect">
              <a:avLst/>
            </a:prstGeom>
          </p:spPr>
        </p:pic>
      </p:grpSp>
      <p:grpSp>
        <p:nvGrpSpPr>
          <p:cNvPr id="38" name="Groupe 37"/>
          <p:cNvGrpSpPr/>
          <p:nvPr/>
        </p:nvGrpSpPr>
        <p:grpSpPr>
          <a:xfrm>
            <a:off x="7999759" y="7600961"/>
            <a:ext cx="9780039" cy="1039512"/>
            <a:chOff x="7999759" y="7600961"/>
            <a:chExt cx="9780039" cy="1039512"/>
          </a:xfrm>
        </p:grpSpPr>
        <p:sp>
          <p:nvSpPr>
            <p:cNvPr id="24" name="TextBox 24"/>
            <p:cNvSpPr txBox="1"/>
            <p:nvPr/>
          </p:nvSpPr>
          <p:spPr>
            <a:xfrm>
              <a:off x="7999759" y="7852365"/>
              <a:ext cx="9780039" cy="5367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vérifie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la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luminosité</a:t>
              </a:r>
              <a:endParaRPr lang="en-US" sz="3263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34" name="Image 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566681" y="7600961"/>
              <a:ext cx="1407230" cy="1039512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7999759" y="8713567"/>
            <a:ext cx="9780039" cy="1162745"/>
            <a:chOff x="7999759" y="8713567"/>
            <a:chExt cx="9780039" cy="1162745"/>
          </a:xfrm>
        </p:grpSpPr>
        <p:sp>
          <p:nvSpPr>
            <p:cNvPr id="27" name="TextBox 27"/>
            <p:cNvSpPr txBox="1"/>
            <p:nvPr/>
          </p:nvSpPr>
          <p:spPr>
            <a:xfrm>
              <a:off x="7999759" y="8799094"/>
              <a:ext cx="9780039" cy="10772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mets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à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portée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de la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personne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 smtClean="0">
                  <a:solidFill>
                    <a:srgbClr val="1E3148"/>
                  </a:solidFill>
                  <a:latin typeface="Poppins"/>
                </a:rPr>
                <a:t>accompagnée</a:t>
              </a:r>
              <a:r>
                <a:rPr lang="en-US" sz="3263" dirty="0" smtClean="0">
                  <a:solidFill>
                    <a:srgbClr val="1E3148"/>
                  </a:solidFill>
                  <a:latin typeface="Poppins"/>
                </a:rPr>
                <a:t> les 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aides techniques</a:t>
              </a:r>
            </a:p>
          </p:txBody>
        </p:sp>
        <p:pic>
          <p:nvPicPr>
            <p:cNvPr id="35" name="Image 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15400" y="8713567"/>
              <a:ext cx="1407230" cy="1039512"/>
            </a:xfrm>
            <a:prstGeom prst="rect">
              <a:avLst/>
            </a:prstGeom>
          </p:spPr>
        </p:pic>
      </p:grpSp>
      <p:sp>
        <p:nvSpPr>
          <p:cNvPr id="40" name="ZoneTexte 39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7000">
        <p14:reveal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4" name="Group 4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3067722" y="165891"/>
            <a:ext cx="14911825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>
                <a:solidFill>
                  <a:srgbClr val="BE3821"/>
                </a:solidFill>
                <a:latin typeface="Poppins Bold"/>
              </a:rPr>
              <a:t>Donner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l'alerte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en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cas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d'anomalie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ou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problème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BE3821"/>
                </a:solidFill>
                <a:latin typeface="Poppins Bold"/>
              </a:rPr>
              <a:t>constaté</a:t>
            </a:r>
            <a:r>
              <a:rPr lang="en-US" sz="6438" dirty="0">
                <a:solidFill>
                  <a:srgbClr val="BE3821"/>
                </a:solidFill>
                <a:latin typeface="Poppins Bold"/>
              </a:rPr>
              <a:t>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7966468" y="5893621"/>
            <a:ext cx="9780039" cy="1621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42"/>
              </a:lnSpc>
            </a:pPr>
            <a:r>
              <a:rPr lang="en-US" sz="3263" b="1" dirty="0" err="1">
                <a:solidFill>
                  <a:srgbClr val="1E3148"/>
                </a:solidFill>
                <a:latin typeface="Poppins"/>
              </a:rPr>
              <a:t>J'informe</a:t>
            </a:r>
            <a:r>
              <a:rPr lang="en-US" sz="3263" b="1" dirty="0">
                <a:solidFill>
                  <a:srgbClr val="1E3148"/>
                </a:solidFill>
                <a:latin typeface="Poppins"/>
              </a:rPr>
              <a:t> mon </a:t>
            </a:r>
            <a:r>
              <a:rPr lang="en-US" sz="3263" b="1" dirty="0" err="1">
                <a:solidFill>
                  <a:srgbClr val="1E3148"/>
                </a:solidFill>
                <a:latin typeface="Poppins"/>
              </a:rPr>
              <a:t>encadrement</a:t>
            </a:r>
            <a:r>
              <a:rPr lang="en-US" sz="3263" b="1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si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je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constate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qu'une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aide technique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doit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être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mise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en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place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ou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doit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être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 smtClean="0">
                <a:solidFill>
                  <a:srgbClr val="1E3148"/>
                </a:solidFill>
                <a:latin typeface="Poppins"/>
              </a:rPr>
              <a:t>réévaluée</a:t>
            </a:r>
            <a:endParaRPr lang="en-US" sz="3263" dirty="0">
              <a:solidFill>
                <a:srgbClr val="1E3148"/>
              </a:solidFill>
              <a:latin typeface="Poppin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966468" y="8100576"/>
            <a:ext cx="9780039" cy="1621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42"/>
              </a:lnSpc>
            </a:pPr>
            <a:r>
              <a:rPr lang="en-US" sz="3263" b="1" dirty="0">
                <a:solidFill>
                  <a:srgbClr val="1E3148"/>
                </a:solidFill>
                <a:latin typeface="Poppins"/>
              </a:rPr>
              <a:t>Je </a:t>
            </a:r>
            <a:r>
              <a:rPr lang="en-US" sz="3263" b="1" dirty="0" err="1">
                <a:solidFill>
                  <a:srgbClr val="1E3148"/>
                </a:solidFill>
                <a:latin typeface="Poppins"/>
              </a:rPr>
              <a:t>signale</a:t>
            </a:r>
            <a:r>
              <a:rPr lang="en-US" sz="3263" b="1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les chutes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dont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j'ai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connaissance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par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une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déclaration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d'évènement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</a:t>
            </a:r>
            <a:r>
              <a:rPr lang="en-US" sz="3263" dirty="0" err="1">
                <a:solidFill>
                  <a:srgbClr val="1E3148"/>
                </a:solidFill>
                <a:latin typeface="Poppins"/>
              </a:rPr>
              <a:t>indésirable</a:t>
            </a:r>
            <a:r>
              <a:rPr lang="en-US" sz="3263" dirty="0">
                <a:solidFill>
                  <a:srgbClr val="1E3148"/>
                </a:solidFill>
                <a:latin typeface="Poppins"/>
              </a:rPr>
              <a:t> (EI)</a:t>
            </a:r>
          </a:p>
        </p:txBody>
      </p:sp>
      <p:grpSp>
        <p:nvGrpSpPr>
          <p:cNvPr id="26" name="Groupe 25"/>
          <p:cNvGrpSpPr/>
          <p:nvPr/>
        </p:nvGrpSpPr>
        <p:grpSpPr>
          <a:xfrm>
            <a:off x="7268749" y="3430973"/>
            <a:ext cx="10477758" cy="1719789"/>
            <a:chOff x="7268749" y="3430973"/>
            <a:chExt cx="10477758" cy="1719789"/>
          </a:xfrm>
        </p:grpSpPr>
        <p:sp>
          <p:nvSpPr>
            <p:cNvPr id="15" name="TextBox 15"/>
            <p:cNvSpPr txBox="1"/>
            <p:nvPr/>
          </p:nvSpPr>
          <p:spPr>
            <a:xfrm>
              <a:off x="7966468" y="3529195"/>
              <a:ext cx="9780039" cy="1621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42"/>
                </a:lnSpc>
              </a:pPr>
              <a:r>
                <a:rPr lang="en-US" sz="3263" b="1" dirty="0" err="1">
                  <a:solidFill>
                    <a:srgbClr val="1E3148"/>
                  </a:solidFill>
                  <a:latin typeface="Poppins"/>
                </a:rPr>
                <a:t>J'informe</a:t>
              </a:r>
              <a:r>
                <a:rPr lang="en-US" sz="3263" b="1" dirty="0">
                  <a:solidFill>
                    <a:srgbClr val="1E3148"/>
                  </a:solidFill>
                  <a:latin typeface="Poppins"/>
                </a:rPr>
                <a:t> la </a:t>
              </a:r>
              <a:r>
                <a:rPr lang="en-US" sz="3263" b="1" dirty="0" err="1">
                  <a:solidFill>
                    <a:srgbClr val="1E3148"/>
                  </a:solidFill>
                  <a:latin typeface="Poppins"/>
                </a:rPr>
                <a:t>famille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si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je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constate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que des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réparations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sont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a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réaliser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que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l'environnement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n'est</a:t>
              </a:r>
              <a:r>
                <a:rPr lang="en-US" sz="3263" dirty="0">
                  <a:solidFill>
                    <a:srgbClr val="1E3148"/>
                  </a:solidFill>
                  <a:latin typeface="Poppins"/>
                </a:rPr>
                <a:t> pas </a:t>
              </a:r>
              <a:r>
                <a:rPr lang="en-US" sz="3263" dirty="0" err="1">
                  <a:solidFill>
                    <a:srgbClr val="1E3148"/>
                  </a:solidFill>
                  <a:latin typeface="Poppins"/>
                </a:rPr>
                <a:t>adapté</a:t>
              </a:r>
              <a:endParaRPr lang="en-US" sz="3263" dirty="0">
                <a:solidFill>
                  <a:srgbClr val="1E3148"/>
                </a:solidFill>
                <a:latin typeface="Poppins"/>
              </a:endParaRPr>
            </a:p>
          </p:txBody>
        </p:sp>
        <p:pic>
          <p:nvPicPr>
            <p:cNvPr id="23" name="Image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68749" y="3430973"/>
              <a:ext cx="1407230" cy="1039512"/>
            </a:xfrm>
            <a:prstGeom prst="rect">
              <a:avLst/>
            </a:prstGeom>
          </p:spPr>
        </p:pic>
      </p:grpSp>
      <p:pic>
        <p:nvPicPr>
          <p:cNvPr id="24" name="Imag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0701" y="5703281"/>
            <a:ext cx="1407230" cy="1039512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3258" y="7909459"/>
            <a:ext cx="1407230" cy="1039512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74007" y="165891"/>
            <a:ext cx="12914067" cy="2156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70"/>
              </a:lnSpc>
            </a:pP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Pourquoi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faire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une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déclaration</a:t>
            </a:r>
            <a:r>
              <a:rPr lang="en-US" sz="6438" dirty="0">
                <a:solidFill>
                  <a:srgbClr val="EF9918"/>
                </a:solidFill>
                <a:latin typeface="Poppins Bold"/>
              </a:rPr>
              <a:t> </a:t>
            </a:r>
            <a:r>
              <a:rPr lang="en-US" sz="6438" dirty="0" err="1">
                <a:solidFill>
                  <a:srgbClr val="EF9918"/>
                </a:solidFill>
                <a:latin typeface="Poppins Bold"/>
              </a:rPr>
              <a:t>d'EI</a:t>
            </a:r>
            <a:endParaRPr lang="en-US" sz="6438" dirty="0">
              <a:solidFill>
                <a:srgbClr val="EF9918"/>
              </a:solidFill>
              <a:latin typeface="Poppins Bold"/>
            </a:endParaRPr>
          </a:p>
        </p:txBody>
      </p:sp>
      <p:sp>
        <p:nvSpPr>
          <p:cNvPr id="3" name="Freeform 3"/>
          <p:cNvSpPr/>
          <p:nvPr/>
        </p:nvSpPr>
        <p:spPr>
          <a:xfrm rot="1662850">
            <a:off x="-8546055" y="-5225724"/>
            <a:ext cx="14834179" cy="17050780"/>
          </a:xfrm>
          <a:custGeom>
            <a:avLst/>
            <a:gdLst/>
            <a:ahLst/>
            <a:cxnLst/>
            <a:rect l="l" t="t" r="r" b="b"/>
            <a:pathLst>
              <a:path w="14834179" h="17050780">
                <a:moveTo>
                  <a:pt x="0" y="0"/>
                </a:moveTo>
                <a:lnTo>
                  <a:pt x="14834179" y="0"/>
                </a:lnTo>
                <a:lnTo>
                  <a:pt x="14834179" y="17050781"/>
                </a:lnTo>
                <a:lnTo>
                  <a:pt x="0" y="17050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74616" y="609733"/>
            <a:ext cx="3425521" cy="3425521"/>
            <a:chOff x="0" y="0"/>
            <a:chExt cx="4567361" cy="4567361"/>
          </a:xfrm>
        </p:grpSpPr>
        <p:grpSp>
          <p:nvGrpSpPr>
            <p:cNvPr id="5" name="Group 5"/>
            <p:cNvGrpSpPr/>
            <p:nvPr/>
          </p:nvGrpSpPr>
          <p:grpSpPr>
            <a:xfrm rot="-899999">
              <a:off x="419063" y="419063"/>
              <a:ext cx="3729234" cy="3729234"/>
              <a:chOff x="0" y="0"/>
              <a:chExt cx="812800" cy="8128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EFFFF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64342" tIns="64342" rIns="64342" bIns="64342" rtlCol="0" anchor="ctr"/>
              <a:lstStyle/>
              <a:p>
                <a:pPr algn="ctr">
                  <a:lnSpc>
                    <a:spcPts val="2711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115808" y="1139206"/>
              <a:ext cx="2540731" cy="2540731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68342" y="309333"/>
              <a:ext cx="4200478" cy="4200478"/>
            </a:xfrm>
            <a:custGeom>
              <a:avLst/>
              <a:gdLst/>
              <a:ahLst/>
              <a:cxnLst/>
              <a:rect l="l" t="t" r="r" b="b"/>
              <a:pathLst>
                <a:path w="4200478" h="4200478">
                  <a:moveTo>
                    <a:pt x="0" y="0"/>
                  </a:moveTo>
                  <a:lnTo>
                    <a:pt x="4200477" y="0"/>
                  </a:lnTo>
                  <a:lnTo>
                    <a:pt x="4200477" y="4200478"/>
                  </a:lnTo>
                  <a:lnTo>
                    <a:pt x="0" y="4200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4616" y="8701857"/>
            <a:ext cx="2939382" cy="484998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374616" y="5620279"/>
            <a:ext cx="4294703" cy="276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1"/>
              </a:lnSpc>
            </a:pPr>
            <a:r>
              <a:rPr lang="en-US" sz="7181">
                <a:solidFill>
                  <a:srgbClr val="FEFFFF"/>
                </a:solidFill>
                <a:latin typeface="Londrina Solid Heavy"/>
              </a:rPr>
              <a:t>Les bons gestes à adopter</a:t>
            </a:r>
          </a:p>
        </p:txBody>
      </p:sp>
      <p:grpSp>
        <p:nvGrpSpPr>
          <p:cNvPr id="20" name="Groupe 19"/>
          <p:cNvGrpSpPr/>
          <p:nvPr/>
        </p:nvGrpSpPr>
        <p:grpSpPr>
          <a:xfrm>
            <a:off x="6329393" y="2322493"/>
            <a:ext cx="11558680" cy="2167894"/>
            <a:chOff x="6329393" y="2322493"/>
            <a:chExt cx="11558680" cy="2167894"/>
          </a:xfrm>
        </p:grpSpPr>
        <p:sp>
          <p:nvSpPr>
            <p:cNvPr id="13" name="Freeform 13"/>
            <p:cNvSpPr/>
            <p:nvPr/>
          </p:nvSpPr>
          <p:spPr>
            <a:xfrm>
              <a:off x="6329393" y="2322493"/>
              <a:ext cx="820597" cy="1227677"/>
            </a:xfrm>
            <a:custGeom>
              <a:avLst/>
              <a:gdLst/>
              <a:ahLst/>
              <a:cxnLst/>
              <a:rect l="l" t="t" r="r" b="b"/>
              <a:pathLst>
                <a:path w="820597" h="1227677">
                  <a:moveTo>
                    <a:pt x="0" y="0"/>
                  </a:moveTo>
                  <a:lnTo>
                    <a:pt x="820596" y="0"/>
                  </a:lnTo>
                  <a:lnTo>
                    <a:pt x="820596" y="1227677"/>
                  </a:lnTo>
                  <a:lnTo>
                    <a:pt x="0" y="12276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7149989" y="2720672"/>
              <a:ext cx="10738084" cy="17697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45"/>
                </a:lnSpc>
              </a:pP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déclare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avant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tout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une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chute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tout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autre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évènement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indésirable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pour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la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sécurité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smtClean="0">
                  <a:solidFill>
                    <a:srgbClr val="1E3148"/>
                  </a:solidFill>
                  <a:latin typeface="Poppins Bold"/>
                </a:rPr>
                <a:t>de la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 Bold"/>
                </a:rPr>
                <a:t>personne</a:t>
              </a:r>
              <a:r>
                <a:rPr lang="en-US" sz="3573" dirty="0" smtClean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 Bold"/>
                </a:rPr>
                <a:t>accompagnée</a:t>
              </a:r>
              <a:endParaRPr lang="en-US" sz="3573" dirty="0">
                <a:solidFill>
                  <a:srgbClr val="1E3148"/>
                </a:solidFill>
                <a:latin typeface="Poppins Bold"/>
              </a:endParaRP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5919094" y="4873090"/>
            <a:ext cx="11968979" cy="2563355"/>
            <a:chOff x="5919094" y="4873090"/>
            <a:chExt cx="11968979" cy="2563355"/>
          </a:xfrm>
        </p:grpSpPr>
        <p:sp>
          <p:nvSpPr>
            <p:cNvPr id="17" name="TextBox 17"/>
            <p:cNvSpPr txBox="1"/>
            <p:nvPr/>
          </p:nvSpPr>
          <p:spPr>
            <a:xfrm>
              <a:off x="7149989" y="5076825"/>
              <a:ext cx="10738084" cy="23596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45"/>
                </a:lnSpc>
              </a:pP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Je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déclare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pour 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faire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bénéficier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mes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collègues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de mon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expérience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avec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"/>
                </a:rPr>
                <a:t>l'EI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et de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l'analyse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et des solutions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mises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places qui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en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découleront</a:t>
              </a:r>
              <a:endParaRPr lang="en-US" sz="3573" dirty="0">
                <a:solidFill>
                  <a:srgbClr val="1E3148"/>
                </a:solidFill>
                <a:latin typeface="Poppins"/>
              </a:endParaRPr>
            </a:p>
          </p:txBody>
        </p:sp>
        <p:sp>
          <p:nvSpPr>
            <p:cNvPr id="18" name="Freeform 18"/>
            <p:cNvSpPr/>
            <p:nvPr/>
          </p:nvSpPr>
          <p:spPr>
            <a:xfrm>
              <a:off x="5919094" y="4873090"/>
              <a:ext cx="820597" cy="1227677"/>
            </a:xfrm>
            <a:custGeom>
              <a:avLst/>
              <a:gdLst/>
              <a:ahLst/>
              <a:cxnLst/>
              <a:rect l="l" t="t" r="r" b="b"/>
              <a:pathLst>
                <a:path w="820597" h="1227677">
                  <a:moveTo>
                    <a:pt x="0" y="0"/>
                  </a:moveTo>
                  <a:lnTo>
                    <a:pt x="820597" y="0"/>
                  </a:lnTo>
                  <a:lnTo>
                    <a:pt x="820597" y="1227677"/>
                  </a:lnTo>
                  <a:lnTo>
                    <a:pt x="0" y="12276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2" name="Groupe 21"/>
          <p:cNvGrpSpPr/>
          <p:nvPr/>
        </p:nvGrpSpPr>
        <p:grpSpPr>
          <a:xfrm>
            <a:off x="6329393" y="7474180"/>
            <a:ext cx="11558680" cy="2298781"/>
            <a:chOff x="6329393" y="7474180"/>
            <a:chExt cx="11558680" cy="2298781"/>
          </a:xfrm>
        </p:grpSpPr>
        <p:sp>
          <p:nvSpPr>
            <p:cNvPr id="16" name="TextBox 16"/>
            <p:cNvSpPr txBox="1"/>
            <p:nvPr/>
          </p:nvSpPr>
          <p:spPr>
            <a:xfrm>
              <a:off x="7149989" y="8003246"/>
              <a:ext cx="10738084" cy="17697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45"/>
                </a:lnSpc>
              </a:pP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Ma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déclaration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"/>
                </a:rPr>
                <a:t>doit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permettre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que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l'incident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soit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évité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une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prochaine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 err="1">
                  <a:solidFill>
                    <a:srgbClr val="1E3148"/>
                  </a:solidFill>
                  <a:latin typeface="Poppins Bold"/>
                </a:rPr>
                <a:t>fois</a:t>
              </a:r>
              <a:r>
                <a:rPr lang="en-US" sz="3573" dirty="0">
                  <a:solidFill>
                    <a:srgbClr val="1E3148"/>
                  </a:solidFill>
                  <a:latin typeface="Poppins Bold"/>
                </a:rPr>
                <a:t> </a:t>
              </a:r>
              <a:r>
                <a:rPr lang="en-US" sz="3573" dirty="0">
                  <a:solidFill>
                    <a:srgbClr val="1E3148"/>
                  </a:solidFill>
                  <a:latin typeface="Poppins"/>
                </a:rPr>
                <a:t>pour 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la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"/>
                </a:rPr>
                <a:t>personne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"/>
                </a:rPr>
                <a:t>accompagnée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"/>
                </a:rPr>
                <a:t>ou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"/>
                </a:rPr>
                <a:t>une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 </a:t>
              </a:r>
              <a:r>
                <a:rPr lang="en-US" sz="3573" dirty="0" err="1" smtClean="0">
                  <a:solidFill>
                    <a:srgbClr val="1E3148"/>
                  </a:solidFill>
                  <a:latin typeface="Poppins"/>
                </a:rPr>
                <a:t>autre</a:t>
              </a:r>
              <a:r>
                <a:rPr lang="en-US" sz="3573" dirty="0" smtClean="0">
                  <a:solidFill>
                    <a:srgbClr val="1E3148"/>
                  </a:solidFill>
                  <a:latin typeface="Poppins"/>
                </a:rPr>
                <a:t> </a:t>
              </a:r>
              <a:endParaRPr lang="en-US" sz="3573" dirty="0">
                <a:solidFill>
                  <a:srgbClr val="1E3148"/>
                </a:solidFill>
                <a:latin typeface="Poppins"/>
              </a:endParaRPr>
            </a:p>
          </p:txBody>
        </p:sp>
        <p:sp>
          <p:nvSpPr>
            <p:cNvPr id="19" name="Freeform 19"/>
            <p:cNvSpPr/>
            <p:nvPr/>
          </p:nvSpPr>
          <p:spPr>
            <a:xfrm>
              <a:off x="6329393" y="7474180"/>
              <a:ext cx="820597" cy="1227677"/>
            </a:xfrm>
            <a:custGeom>
              <a:avLst/>
              <a:gdLst/>
              <a:ahLst/>
              <a:cxnLst/>
              <a:rect l="l" t="t" r="r" b="b"/>
              <a:pathLst>
                <a:path w="820597" h="1227677">
                  <a:moveTo>
                    <a:pt x="0" y="0"/>
                  </a:moveTo>
                  <a:lnTo>
                    <a:pt x="820596" y="0"/>
                  </a:lnTo>
                  <a:lnTo>
                    <a:pt x="820596" y="1227677"/>
                  </a:lnTo>
                  <a:lnTo>
                    <a:pt x="0" y="12276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3" name="ZoneTexte 22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8000">
        <p14:reveal/>
      </p:transition>
    </mc:Choice>
    <mc:Fallback xmlns="">
      <p:transition spd="slow" advClick="0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lnTo>
                    <a:pt x="0" y="0"/>
                  </a:lnTo>
                </a:path>
              </a:pathLst>
            </a:custGeom>
            <a:solidFill>
              <a:srgbClr val="EFC41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8" name="Group 8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-1792791" y="6736563"/>
            <a:ext cx="8494688" cy="3292096"/>
            <a:chOff x="0" y="0"/>
            <a:chExt cx="11326250" cy="4389462"/>
          </a:xfrm>
        </p:grpSpPr>
        <p:sp>
          <p:nvSpPr>
            <p:cNvPr id="15" name="Freeform 15"/>
            <p:cNvSpPr/>
            <p:nvPr/>
          </p:nvSpPr>
          <p:spPr>
            <a:xfrm>
              <a:off x="0" y="2827402"/>
              <a:ext cx="8561543" cy="1183691"/>
            </a:xfrm>
            <a:custGeom>
              <a:avLst/>
              <a:gdLst/>
              <a:ahLst/>
              <a:cxnLst/>
              <a:rect l="l" t="t" r="r" b="b"/>
              <a:pathLst>
                <a:path w="8561543" h="1183691">
                  <a:moveTo>
                    <a:pt x="0" y="0"/>
                  </a:moveTo>
                  <a:lnTo>
                    <a:pt x="8561543" y="0"/>
                  </a:lnTo>
                  <a:lnTo>
                    <a:pt x="8561543" y="1183691"/>
                  </a:lnTo>
                  <a:lnTo>
                    <a:pt x="0" y="11836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 l="-5758" t="-729203"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5796836" y="2827402"/>
              <a:ext cx="5529415" cy="1562060"/>
            </a:xfrm>
            <a:custGeom>
              <a:avLst/>
              <a:gdLst/>
              <a:ahLst/>
              <a:cxnLst/>
              <a:rect l="l" t="t" r="r" b="b"/>
              <a:pathLst>
                <a:path w="5529415" h="1562060">
                  <a:moveTo>
                    <a:pt x="0" y="0"/>
                  </a:moveTo>
                  <a:lnTo>
                    <a:pt x="5529414" y="0"/>
                  </a:lnTo>
                  <a:lnTo>
                    <a:pt x="5529414" y="1562060"/>
                  </a:lnTo>
                  <a:lnTo>
                    <a:pt x="0" y="15620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3261923" y="0"/>
              <a:ext cx="4980848" cy="3816575"/>
            </a:xfrm>
            <a:custGeom>
              <a:avLst/>
              <a:gdLst/>
              <a:ahLst/>
              <a:cxnLst/>
              <a:rect l="l" t="t" r="r" b="b"/>
              <a:pathLst>
                <a:path w="4980848" h="3816575">
                  <a:moveTo>
                    <a:pt x="0" y="0"/>
                  </a:moveTo>
                  <a:lnTo>
                    <a:pt x="4980848" y="0"/>
                  </a:lnTo>
                  <a:lnTo>
                    <a:pt x="4980848" y="3816575"/>
                  </a:lnTo>
                  <a:lnTo>
                    <a:pt x="0" y="38165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3214828" y="4897809"/>
            <a:ext cx="2316332" cy="1812530"/>
          </a:xfrm>
          <a:custGeom>
            <a:avLst/>
            <a:gdLst/>
            <a:ahLst/>
            <a:cxnLst/>
            <a:rect l="l" t="t" r="r" b="b"/>
            <a:pathLst>
              <a:path w="2316332" h="1812530">
                <a:moveTo>
                  <a:pt x="0" y="0"/>
                </a:moveTo>
                <a:lnTo>
                  <a:pt x="2316333" y="0"/>
                </a:lnTo>
                <a:lnTo>
                  <a:pt x="2316333" y="1812530"/>
                </a:lnTo>
                <a:lnTo>
                  <a:pt x="0" y="181253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19"/>
          <p:cNvGrpSpPr/>
          <p:nvPr/>
        </p:nvGrpSpPr>
        <p:grpSpPr>
          <a:xfrm>
            <a:off x="7215750" y="2519881"/>
            <a:ext cx="10820731" cy="2287102"/>
            <a:chOff x="0" y="0"/>
            <a:chExt cx="2849904" cy="60236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849904" cy="602364"/>
            </a:xfrm>
            <a:custGeom>
              <a:avLst/>
              <a:gdLst/>
              <a:ahLst/>
              <a:cxnLst/>
              <a:rect l="l" t="t" r="r" b="b"/>
              <a:pathLst>
                <a:path w="2849904" h="602364">
                  <a:moveTo>
                    <a:pt x="36489" y="0"/>
                  </a:moveTo>
                  <a:lnTo>
                    <a:pt x="2813415" y="0"/>
                  </a:lnTo>
                  <a:cubicBezTo>
                    <a:pt x="2833568" y="0"/>
                    <a:pt x="2849904" y="16337"/>
                    <a:pt x="2849904" y="36489"/>
                  </a:cubicBezTo>
                  <a:lnTo>
                    <a:pt x="2849904" y="565875"/>
                  </a:lnTo>
                  <a:cubicBezTo>
                    <a:pt x="2849904" y="575553"/>
                    <a:pt x="2846060" y="584834"/>
                    <a:pt x="2839217" y="591677"/>
                  </a:cubicBezTo>
                  <a:cubicBezTo>
                    <a:pt x="2832374" y="598520"/>
                    <a:pt x="2823093" y="602364"/>
                    <a:pt x="2813415" y="602364"/>
                  </a:cubicBezTo>
                  <a:lnTo>
                    <a:pt x="36489" y="602364"/>
                  </a:lnTo>
                  <a:cubicBezTo>
                    <a:pt x="26812" y="602364"/>
                    <a:pt x="17530" y="598520"/>
                    <a:pt x="10687" y="591677"/>
                  </a:cubicBezTo>
                  <a:cubicBezTo>
                    <a:pt x="3844" y="584834"/>
                    <a:pt x="0" y="575553"/>
                    <a:pt x="0" y="565875"/>
                  </a:cubicBezTo>
                  <a:lnTo>
                    <a:pt x="0" y="36489"/>
                  </a:lnTo>
                  <a:cubicBezTo>
                    <a:pt x="0" y="26812"/>
                    <a:pt x="3844" y="17530"/>
                    <a:pt x="10687" y="10687"/>
                  </a:cubicBezTo>
                  <a:cubicBezTo>
                    <a:pt x="17530" y="3844"/>
                    <a:pt x="26812" y="0"/>
                    <a:pt x="36489" y="0"/>
                  </a:cubicBezTo>
                  <a:close/>
                </a:path>
              </a:pathLst>
            </a:custGeom>
            <a:solidFill>
              <a:srgbClr val="FEFFFF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>
            <a:off x="16134164" y="2876096"/>
            <a:ext cx="1574672" cy="1574672"/>
          </a:xfrm>
          <a:custGeom>
            <a:avLst/>
            <a:gdLst/>
            <a:ahLst/>
            <a:cxnLst/>
            <a:rect l="l" t="t" r="r" b="b"/>
            <a:pathLst>
              <a:path w="1574672" h="1574672">
                <a:moveTo>
                  <a:pt x="0" y="0"/>
                </a:moveTo>
                <a:lnTo>
                  <a:pt x="1574672" y="0"/>
                </a:lnTo>
                <a:lnTo>
                  <a:pt x="1574672" y="1574672"/>
                </a:lnTo>
                <a:lnTo>
                  <a:pt x="0" y="157467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541161" y="6736563"/>
            <a:ext cx="1932978" cy="1964907"/>
          </a:xfrm>
          <a:custGeom>
            <a:avLst/>
            <a:gdLst/>
            <a:ahLst/>
            <a:cxnLst/>
            <a:rect l="l" t="t" r="r" b="b"/>
            <a:pathLst>
              <a:path w="1932978" h="1964907">
                <a:moveTo>
                  <a:pt x="0" y="0"/>
                </a:moveTo>
                <a:lnTo>
                  <a:pt x="1932978" y="0"/>
                </a:lnTo>
                <a:lnTo>
                  <a:pt x="1932978" y="1964907"/>
                </a:lnTo>
                <a:lnTo>
                  <a:pt x="0" y="1964907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xmlns="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7494235" y="371825"/>
            <a:ext cx="10542246" cy="174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18"/>
              </a:lnSpc>
            </a:pPr>
            <a:r>
              <a:rPr lang="en-US" sz="6518" dirty="0">
                <a:solidFill>
                  <a:srgbClr val="FEFFFF"/>
                </a:solidFill>
                <a:latin typeface="Poppins Heavy"/>
              </a:rPr>
              <a:t>Les chutes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en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quelques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518" dirty="0" err="1">
                <a:solidFill>
                  <a:srgbClr val="FEFFFF"/>
                </a:solidFill>
                <a:latin typeface="Poppins Heavy"/>
              </a:rPr>
              <a:t>chiffres</a:t>
            </a:r>
            <a:r>
              <a:rPr lang="en-US" sz="6518" dirty="0">
                <a:solidFill>
                  <a:srgbClr val="FEFFFF"/>
                </a:solidFill>
                <a:latin typeface="Poppins Heavy"/>
              </a:rPr>
              <a:t> !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618755" y="3467122"/>
            <a:ext cx="7898164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818"/>
              </a:lnSpc>
            </a:pPr>
            <a:r>
              <a:rPr lang="en-US" sz="3818" dirty="0" err="1">
                <a:solidFill>
                  <a:srgbClr val="055054"/>
                </a:solidFill>
                <a:latin typeface="Poppins"/>
              </a:rPr>
              <a:t>Indiquer</a:t>
            </a:r>
            <a:r>
              <a:rPr lang="en-US" sz="3818" dirty="0">
                <a:solidFill>
                  <a:srgbClr val="055054"/>
                </a:solidFill>
                <a:latin typeface="Poppins"/>
              </a:rPr>
              <a:t> </a:t>
            </a:r>
            <a:r>
              <a:rPr lang="en-US" sz="3818" dirty="0" err="1">
                <a:solidFill>
                  <a:srgbClr val="055054"/>
                </a:solidFill>
                <a:latin typeface="Poppins"/>
              </a:rPr>
              <a:t>nb</a:t>
            </a:r>
            <a:r>
              <a:rPr lang="en-US" sz="3818" dirty="0">
                <a:solidFill>
                  <a:srgbClr val="055054"/>
                </a:solidFill>
                <a:latin typeface="Poppins"/>
              </a:rPr>
              <a:t> EI </a:t>
            </a:r>
            <a:r>
              <a:rPr lang="en-US" sz="3818" dirty="0" err="1">
                <a:solidFill>
                  <a:srgbClr val="055054"/>
                </a:solidFill>
                <a:latin typeface="Poppins"/>
              </a:rPr>
              <a:t>année</a:t>
            </a:r>
            <a:r>
              <a:rPr lang="en-US" sz="3818" dirty="0">
                <a:solidFill>
                  <a:srgbClr val="055054"/>
                </a:solidFill>
                <a:latin typeface="Poppins"/>
              </a:rPr>
              <a:t> N et N-1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883247" y="6896100"/>
            <a:ext cx="8164519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18"/>
              </a:lnSpc>
            </a:pPr>
            <a:r>
              <a:rPr lang="en-US" sz="3618" dirty="0" err="1">
                <a:solidFill>
                  <a:srgbClr val="FEFFFF"/>
                </a:solidFill>
                <a:latin typeface="Poppins"/>
              </a:rPr>
              <a:t>Indiquer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les actions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phares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mises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</a:t>
            </a:r>
            <a:r>
              <a:rPr lang="en-US" sz="3618" dirty="0" err="1">
                <a:solidFill>
                  <a:srgbClr val="FEFFFF"/>
                </a:solidFill>
                <a:latin typeface="Poppins"/>
              </a:rPr>
              <a:t>en</a:t>
            </a:r>
            <a:r>
              <a:rPr lang="en-US" sz="3618" dirty="0">
                <a:solidFill>
                  <a:srgbClr val="FEFFFF"/>
                </a:solidFill>
                <a:latin typeface="Poppins"/>
              </a:rPr>
              <a:t> place suite aux </a:t>
            </a:r>
            <a:r>
              <a:rPr lang="en-US" sz="3618" dirty="0" err="1" smtClean="0">
                <a:solidFill>
                  <a:srgbClr val="FEFFFF"/>
                </a:solidFill>
                <a:latin typeface="Poppins"/>
              </a:rPr>
              <a:t>déclarations</a:t>
            </a: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 : 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Action 1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Action 2</a:t>
            </a:r>
          </a:p>
          <a:p>
            <a:pPr marL="571500" indent="-571500">
              <a:lnSpc>
                <a:spcPts val="3618"/>
              </a:lnSpc>
              <a:buFont typeface="Wingdings" panose="05000000000000000000" pitchFamily="2" charset="2"/>
              <a:buChar char="§"/>
            </a:pPr>
            <a:r>
              <a:rPr lang="en-US" sz="3618" dirty="0" smtClean="0">
                <a:solidFill>
                  <a:srgbClr val="FEFFFF"/>
                </a:solidFill>
                <a:latin typeface="Poppins"/>
              </a:rPr>
              <a:t>Action 3</a:t>
            </a:r>
            <a:endParaRPr lang="en-US" sz="3618" dirty="0">
              <a:solidFill>
                <a:srgbClr val="FEFFFF"/>
              </a:solidFill>
              <a:latin typeface="Poppins"/>
            </a:endParaRPr>
          </a:p>
        </p:txBody>
      </p:sp>
      <p:sp>
        <p:nvSpPr>
          <p:cNvPr id="27" name="ZoneTexte 26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23000">
        <p14:reveal/>
      </p:transition>
    </mc:Choice>
    <mc:Fallback xmlns="">
      <p:transition spd="slow" advClick="0" advTm="2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4501" y="-223844"/>
            <a:ext cx="18717002" cy="10243305"/>
          </a:xfrm>
          <a:custGeom>
            <a:avLst/>
            <a:gdLst/>
            <a:ahLst/>
            <a:cxnLst/>
            <a:rect l="l" t="t" r="r" b="b"/>
            <a:pathLst>
              <a:path w="18717002" h="10243305">
                <a:moveTo>
                  <a:pt x="0" y="0"/>
                </a:moveTo>
                <a:lnTo>
                  <a:pt x="18717002" y="0"/>
                </a:lnTo>
                <a:lnTo>
                  <a:pt x="18717002" y="10243305"/>
                </a:lnTo>
                <a:lnTo>
                  <a:pt x="0" y="102433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736836" y="8701470"/>
            <a:ext cx="13038686" cy="1760223"/>
          </a:xfrm>
          <a:custGeom>
            <a:avLst/>
            <a:gdLst/>
            <a:ahLst/>
            <a:cxnLst/>
            <a:rect l="l" t="t" r="r" b="b"/>
            <a:pathLst>
              <a:path w="13038686" h="1760223">
                <a:moveTo>
                  <a:pt x="0" y="0"/>
                </a:moveTo>
                <a:lnTo>
                  <a:pt x="13038686" y="0"/>
                </a:lnTo>
                <a:lnTo>
                  <a:pt x="13038686" y="1760222"/>
                </a:lnTo>
                <a:lnTo>
                  <a:pt x="0" y="17602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97147" y="-574062"/>
            <a:ext cx="11936421" cy="11591734"/>
            <a:chOff x="0" y="0"/>
            <a:chExt cx="3143749" cy="30529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43749" cy="3052967"/>
            </a:xfrm>
            <a:custGeom>
              <a:avLst/>
              <a:gdLst/>
              <a:ahLst/>
              <a:cxnLst/>
              <a:rect l="l" t="t" r="r" b="b"/>
              <a:pathLst>
                <a:path w="3143749" h="3052967">
                  <a:moveTo>
                    <a:pt x="0" y="0"/>
                  </a:moveTo>
                  <a:lnTo>
                    <a:pt x="3143749" y="0"/>
                  </a:lnTo>
                  <a:lnTo>
                    <a:pt x="3143749" y="3052967"/>
                  </a:lnTo>
                  <a:lnTo>
                    <a:pt x="0" y="3052967"/>
                  </a:lnTo>
                  <a:close/>
                </a:path>
              </a:pathLst>
            </a:custGeom>
            <a:solidFill>
              <a:srgbClr val="EFC41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11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51806" y="58478"/>
            <a:ext cx="2461403" cy="2461403"/>
            <a:chOff x="0" y="0"/>
            <a:chExt cx="3281871" cy="3281871"/>
          </a:xfrm>
        </p:grpSpPr>
        <p:grpSp>
          <p:nvGrpSpPr>
            <p:cNvPr id="8" name="Group 8"/>
            <p:cNvGrpSpPr/>
            <p:nvPr/>
          </p:nvGrpSpPr>
          <p:grpSpPr>
            <a:xfrm>
              <a:off x="818395" y="648387"/>
              <a:ext cx="1985096" cy="1985096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75673" tIns="75673" rIns="75673" bIns="75673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0" y="0"/>
              <a:ext cx="3281871" cy="3281871"/>
            </a:xfrm>
            <a:custGeom>
              <a:avLst/>
              <a:gdLst/>
              <a:ahLst/>
              <a:cxnLst/>
              <a:rect l="l" t="t" r="r" b="b"/>
              <a:pathLst>
                <a:path w="3281871" h="3281871">
                  <a:moveTo>
                    <a:pt x="0" y="0"/>
                  </a:moveTo>
                  <a:lnTo>
                    <a:pt x="3281871" y="0"/>
                  </a:lnTo>
                  <a:lnTo>
                    <a:pt x="3281871" y="3281871"/>
                  </a:lnTo>
                  <a:lnTo>
                    <a:pt x="0" y="3281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627675" y="836908"/>
            <a:ext cx="1034302" cy="904544"/>
          </a:xfrm>
          <a:custGeom>
            <a:avLst/>
            <a:gdLst/>
            <a:ahLst/>
            <a:cxnLst/>
            <a:rect l="l" t="t" r="r" b="b"/>
            <a:pathLst>
              <a:path w="1034302" h="904544">
                <a:moveTo>
                  <a:pt x="0" y="0"/>
                </a:moveTo>
                <a:lnTo>
                  <a:pt x="1034302" y="0"/>
                </a:lnTo>
                <a:lnTo>
                  <a:pt x="1034302" y="904544"/>
                </a:lnTo>
                <a:lnTo>
                  <a:pt x="0" y="904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858622"/>
            <a:ext cx="1534633" cy="839863"/>
          </a:xfrm>
          <a:custGeom>
            <a:avLst/>
            <a:gdLst/>
            <a:ahLst/>
            <a:cxnLst/>
            <a:rect l="l" t="t" r="r" b="b"/>
            <a:pathLst>
              <a:path w="1534633" h="839863">
                <a:moveTo>
                  <a:pt x="0" y="0"/>
                </a:moveTo>
                <a:lnTo>
                  <a:pt x="1534633" y="0"/>
                </a:lnTo>
                <a:lnTo>
                  <a:pt x="1534633" y="839863"/>
                </a:lnTo>
                <a:lnTo>
                  <a:pt x="0" y="8398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-1792791" y="6736563"/>
            <a:ext cx="8494688" cy="3292096"/>
            <a:chOff x="0" y="0"/>
            <a:chExt cx="11326250" cy="4389462"/>
          </a:xfrm>
        </p:grpSpPr>
        <p:sp>
          <p:nvSpPr>
            <p:cNvPr id="15" name="Freeform 15"/>
            <p:cNvSpPr/>
            <p:nvPr/>
          </p:nvSpPr>
          <p:spPr>
            <a:xfrm>
              <a:off x="0" y="2827402"/>
              <a:ext cx="8561543" cy="1183691"/>
            </a:xfrm>
            <a:custGeom>
              <a:avLst/>
              <a:gdLst/>
              <a:ahLst/>
              <a:cxnLst/>
              <a:rect l="l" t="t" r="r" b="b"/>
              <a:pathLst>
                <a:path w="8561543" h="1183691">
                  <a:moveTo>
                    <a:pt x="0" y="0"/>
                  </a:moveTo>
                  <a:lnTo>
                    <a:pt x="8561543" y="0"/>
                  </a:lnTo>
                  <a:lnTo>
                    <a:pt x="8561543" y="1183691"/>
                  </a:lnTo>
                  <a:lnTo>
                    <a:pt x="0" y="11836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="" xmlns:asvg="http://schemas.microsoft.com/office/drawing/2016/SVG/main" r:embed="rId11"/>
                  </a:ext>
                </a:extLst>
              </a:blip>
              <a:stretch>
                <a:fillRect l="-5758" t="-729203"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5796836" y="2827402"/>
              <a:ext cx="5529415" cy="1562060"/>
            </a:xfrm>
            <a:custGeom>
              <a:avLst/>
              <a:gdLst/>
              <a:ahLst/>
              <a:cxnLst/>
              <a:rect l="l" t="t" r="r" b="b"/>
              <a:pathLst>
                <a:path w="5529415" h="1562060">
                  <a:moveTo>
                    <a:pt x="0" y="0"/>
                  </a:moveTo>
                  <a:lnTo>
                    <a:pt x="5529414" y="0"/>
                  </a:lnTo>
                  <a:lnTo>
                    <a:pt x="5529414" y="1562060"/>
                  </a:lnTo>
                  <a:lnTo>
                    <a:pt x="0" y="15620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3261923" y="0"/>
              <a:ext cx="4980848" cy="3816575"/>
            </a:xfrm>
            <a:custGeom>
              <a:avLst/>
              <a:gdLst/>
              <a:ahLst/>
              <a:cxnLst/>
              <a:rect l="l" t="t" r="r" b="b"/>
              <a:pathLst>
                <a:path w="4980848" h="3816575">
                  <a:moveTo>
                    <a:pt x="0" y="0"/>
                  </a:moveTo>
                  <a:lnTo>
                    <a:pt x="4980848" y="0"/>
                  </a:lnTo>
                  <a:lnTo>
                    <a:pt x="4980848" y="3816575"/>
                  </a:lnTo>
                  <a:lnTo>
                    <a:pt x="0" y="38165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3214828" y="4897809"/>
            <a:ext cx="2316332" cy="1812530"/>
          </a:xfrm>
          <a:custGeom>
            <a:avLst/>
            <a:gdLst/>
            <a:ahLst/>
            <a:cxnLst/>
            <a:rect l="l" t="t" r="r" b="b"/>
            <a:pathLst>
              <a:path w="2316332" h="1812530">
                <a:moveTo>
                  <a:pt x="0" y="0"/>
                </a:moveTo>
                <a:lnTo>
                  <a:pt x="2316333" y="0"/>
                </a:lnTo>
                <a:lnTo>
                  <a:pt x="2316333" y="1812530"/>
                </a:lnTo>
                <a:lnTo>
                  <a:pt x="0" y="181253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0421284" y="546678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=""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7981670" y="638028"/>
            <a:ext cx="8994028" cy="4259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1"/>
              </a:lnSpc>
            </a:pPr>
            <a:r>
              <a:rPr lang="en-US" sz="6926" dirty="0" err="1">
                <a:solidFill>
                  <a:srgbClr val="FEFFFF"/>
                </a:solidFill>
                <a:latin typeface="Poppins Heavy"/>
              </a:rPr>
              <a:t>Agissons</a:t>
            </a:r>
            <a:r>
              <a:rPr lang="en-US" sz="6926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926" dirty="0" err="1">
                <a:solidFill>
                  <a:srgbClr val="FEFFFF"/>
                </a:solidFill>
                <a:latin typeface="Poppins Heavy"/>
              </a:rPr>
              <a:t>en</a:t>
            </a:r>
            <a:r>
              <a:rPr lang="en-US" sz="6926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926" dirty="0" err="1">
                <a:solidFill>
                  <a:srgbClr val="FEFFFF"/>
                </a:solidFill>
                <a:latin typeface="Poppins Heavy"/>
              </a:rPr>
              <a:t>équipe</a:t>
            </a:r>
            <a:r>
              <a:rPr lang="en-US" sz="6926" dirty="0">
                <a:solidFill>
                  <a:srgbClr val="FEFFFF"/>
                </a:solidFill>
                <a:latin typeface="Poppins Heavy"/>
              </a:rPr>
              <a:t> pour la </a:t>
            </a:r>
            <a:r>
              <a:rPr lang="en-US" sz="6926" dirty="0" err="1">
                <a:solidFill>
                  <a:srgbClr val="FEFFFF"/>
                </a:solidFill>
                <a:latin typeface="Poppins Heavy"/>
              </a:rPr>
              <a:t>sécurité</a:t>
            </a:r>
            <a:r>
              <a:rPr lang="en-US" sz="6926" dirty="0">
                <a:solidFill>
                  <a:srgbClr val="FEFFFF"/>
                </a:solidFill>
                <a:latin typeface="Poppins Heavy"/>
              </a:rPr>
              <a:t> des </a:t>
            </a:r>
            <a:r>
              <a:rPr lang="en-US" sz="6926" dirty="0" err="1">
                <a:solidFill>
                  <a:srgbClr val="FEFFFF"/>
                </a:solidFill>
                <a:latin typeface="Poppins Heavy"/>
              </a:rPr>
              <a:t>personnes</a:t>
            </a:r>
            <a:r>
              <a:rPr lang="en-US" sz="6926" dirty="0">
                <a:solidFill>
                  <a:srgbClr val="FEFFFF"/>
                </a:solidFill>
                <a:latin typeface="Poppins Heavy"/>
              </a:rPr>
              <a:t> </a:t>
            </a:r>
            <a:r>
              <a:rPr lang="en-US" sz="6926" dirty="0" err="1">
                <a:solidFill>
                  <a:srgbClr val="FEFFFF"/>
                </a:solidFill>
                <a:latin typeface="Poppins Heavy"/>
              </a:rPr>
              <a:t>accompagnées</a:t>
            </a:r>
            <a:r>
              <a:rPr lang="en-US" sz="6926" dirty="0">
                <a:solidFill>
                  <a:srgbClr val="FEFFFF"/>
                </a:solidFill>
                <a:latin typeface="Poppins Heavy"/>
              </a:rPr>
              <a:t> !</a:t>
            </a:r>
          </a:p>
        </p:txBody>
      </p:sp>
      <p:sp>
        <p:nvSpPr>
          <p:cNvPr id="21" name="ZoneTexte 20"/>
          <p:cNvSpPr txBox="1"/>
          <p:nvPr/>
        </p:nvSpPr>
        <p:spPr>
          <a:xfrm rot="16200000">
            <a:off x="-2043851" y="1999767"/>
            <a:ext cx="435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© QualiREL Santé 2023 - designed by </a:t>
            </a:r>
            <a:r>
              <a:rPr lang="en-US" dirty="0" err="1"/>
              <a:t>Canva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380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3000">
        <p14:reveal/>
      </p:transition>
    </mc:Choice>
    <mc:Fallback xmlns="">
      <p:transition spd="slow" advClick="0" advTm="2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301</Words>
  <Application>Microsoft Office PowerPoint</Application>
  <PresentationFormat>Personnalisé</PresentationFormat>
  <Paragraphs>31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Poppins</vt:lpstr>
      <vt:lpstr>Poppins Heavy</vt:lpstr>
      <vt:lpstr>Calibri</vt:lpstr>
      <vt:lpstr>Poppins Bold</vt:lpstr>
      <vt:lpstr>Londrina Solid Heavy</vt:lpstr>
      <vt:lpstr>Arial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SAD CHUTE</dc:title>
  <dc:creator>RIVE Solenne</dc:creator>
  <cp:lastModifiedBy>RIVE Solenne</cp:lastModifiedBy>
  <cp:revision>16</cp:revision>
  <dcterms:created xsi:type="dcterms:W3CDTF">2006-08-16T00:00:00Z</dcterms:created>
  <dcterms:modified xsi:type="dcterms:W3CDTF">2023-09-21T16:12:41Z</dcterms:modified>
  <dc:identifier>DAFsRHRQDFQ</dc:identifier>
</cp:coreProperties>
</file>