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693400" cy="7556500"/>
  <p:notesSz cx="6858000" cy="9144000"/>
  <p:embeddedFontLst>
    <p:embeddedFont>
      <p:font typeface="Aileron Heavy" panose="020B0604020202020204" charset="0"/>
      <p:regular r:id="rId4"/>
    </p:embeddedFont>
    <p:embeddedFont>
      <p:font typeface="Montserrat Bold" panose="020B0604020202020204" charset="0"/>
      <p:regular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Arialle" panose="020B0604020202020204" charset="0"/>
      <p:regular r:id="rId10"/>
    </p:embeddedFont>
    <p:embeddedFont>
      <p:font typeface="Aileron Heavy Bold" panose="020B0604020202020204" charset="0"/>
      <p:regular r:id="rId11"/>
    </p:embeddedFont>
    <p:embeddedFont>
      <p:font typeface="Montserrat Semi-Bold Bold" panose="020B0604020202020204" charset="0"/>
      <p:regular r:id="rId12"/>
    </p:embeddedFont>
    <p:embeddedFont>
      <p:font typeface="Montserrat Light Bold" panose="020B0604020202020204" charset="0"/>
      <p:regular r:id="rId13"/>
    </p:embeddedFont>
    <p:embeddedFont>
      <p:font typeface="Montserrat Light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1080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presProps" Target="pres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7.jpe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svg"/><Relationship Id="rId7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svg"/><Relationship Id="rId10" Type="http://schemas.openxmlformats.org/officeDocument/2006/relationships/image" Target="../media/image12.jpe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09" r="109"/>
          <a:stretch>
            <a:fillRect/>
          </a:stretch>
        </p:blipFill>
        <p:spPr>
          <a:xfrm rot="-10800000">
            <a:off x="917672" y="-1221893"/>
            <a:ext cx="3806098" cy="330179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71830" y="0"/>
            <a:ext cx="1602145" cy="1387458"/>
            <a:chOff x="0" y="0"/>
            <a:chExt cx="6350000" cy="54991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3175000" y="0"/>
                  </a:moveTo>
                  <a:lnTo>
                    <a:pt x="0" y="0"/>
                  </a:lnTo>
                  <a:lnTo>
                    <a:pt x="1587500" y="2749550"/>
                  </a:lnTo>
                  <a:lnTo>
                    <a:pt x="3175000" y="5499100"/>
                  </a:lnTo>
                  <a:lnTo>
                    <a:pt x="4762500" y="274955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4"/>
              <a:stretch>
                <a:fillRect l="-75442" t="-28086" b="-6973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 rot="429910">
            <a:off x="3882142" y="3655894"/>
            <a:ext cx="2832142" cy="1777641"/>
            <a:chOff x="0" y="0"/>
            <a:chExt cx="7620000" cy="47828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620000" cy="4780280"/>
            </a:xfrm>
            <a:custGeom>
              <a:avLst/>
              <a:gdLst/>
              <a:ahLst/>
              <a:cxnLst/>
              <a:rect l="l" t="t" r="r" b="b"/>
              <a:pathLst>
                <a:path w="7620000" h="4780280">
                  <a:moveTo>
                    <a:pt x="7620000" y="3921760"/>
                  </a:moveTo>
                  <a:lnTo>
                    <a:pt x="7620000" y="222250"/>
                  </a:lnTo>
                  <a:cubicBezTo>
                    <a:pt x="7620000" y="100330"/>
                    <a:pt x="7519670" y="0"/>
                    <a:pt x="7397750" y="0"/>
                  </a:cubicBezTo>
                  <a:lnTo>
                    <a:pt x="222250" y="0"/>
                  </a:lnTo>
                  <a:cubicBezTo>
                    <a:pt x="100330" y="0"/>
                    <a:pt x="0" y="100330"/>
                    <a:pt x="0" y="222250"/>
                  </a:cubicBezTo>
                  <a:lnTo>
                    <a:pt x="0" y="3920490"/>
                  </a:lnTo>
                  <a:cubicBezTo>
                    <a:pt x="0" y="4043680"/>
                    <a:pt x="100330" y="4142740"/>
                    <a:pt x="222250" y="4142740"/>
                  </a:cubicBezTo>
                  <a:lnTo>
                    <a:pt x="3547110" y="4142740"/>
                  </a:lnTo>
                  <a:lnTo>
                    <a:pt x="3808730" y="4780280"/>
                  </a:lnTo>
                  <a:lnTo>
                    <a:pt x="4070350" y="4142740"/>
                  </a:lnTo>
                  <a:lnTo>
                    <a:pt x="7395210" y="4142740"/>
                  </a:lnTo>
                  <a:cubicBezTo>
                    <a:pt x="7519670" y="4144010"/>
                    <a:pt x="7620000" y="4044950"/>
                    <a:pt x="7620000" y="3921760"/>
                  </a:cubicBezTo>
                  <a:lnTo>
                    <a:pt x="7620000" y="3921760"/>
                  </a:lnTo>
                  <a:close/>
                </a:path>
              </a:pathLst>
            </a:custGeom>
            <a:solidFill>
              <a:srgbClr val="64DBC6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69956" y="3425272"/>
            <a:ext cx="745814" cy="70945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b="68"/>
          <a:stretch>
            <a:fillRect/>
          </a:stretch>
        </p:blipFill>
        <p:spPr>
          <a:xfrm rot="-10800000">
            <a:off x="7124700" y="0"/>
            <a:ext cx="1238541" cy="1072170"/>
          </a:xfrm>
          <a:prstGeom prst="rect">
            <a:avLst/>
          </a:prstGeom>
        </p:spPr>
      </p:pic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9525405" y="51003"/>
            <a:ext cx="1021171" cy="1021167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69069">
            <a:off x="249652" y="5319277"/>
            <a:ext cx="2987607" cy="2315396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7175500" y="4516950"/>
            <a:ext cx="3319085" cy="2692084"/>
            <a:chOff x="0" y="0"/>
            <a:chExt cx="4425447" cy="3589445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4425447" cy="3589445"/>
              <a:chOff x="0" y="0"/>
              <a:chExt cx="4344670" cy="3523928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4345940" cy="3523928"/>
              </a:xfrm>
              <a:custGeom>
                <a:avLst/>
                <a:gdLst/>
                <a:ahLst/>
                <a:cxnLst/>
                <a:rect l="l" t="t" r="r" b="b"/>
                <a:pathLst>
                  <a:path w="4345940" h="3523928">
                    <a:moveTo>
                      <a:pt x="2189480" y="2540"/>
                    </a:moveTo>
                    <a:lnTo>
                      <a:pt x="2189480" y="0"/>
                    </a:lnTo>
                    <a:lnTo>
                      <a:pt x="0" y="175260"/>
                    </a:lnTo>
                    <a:lnTo>
                      <a:pt x="0" y="3348668"/>
                    </a:lnTo>
                    <a:lnTo>
                      <a:pt x="2155190" y="3521388"/>
                    </a:lnTo>
                    <a:lnTo>
                      <a:pt x="2155190" y="3523928"/>
                    </a:lnTo>
                    <a:lnTo>
                      <a:pt x="2172970" y="3522658"/>
                    </a:lnTo>
                    <a:lnTo>
                      <a:pt x="2190750" y="3523928"/>
                    </a:lnTo>
                    <a:lnTo>
                      <a:pt x="2190750" y="3521388"/>
                    </a:lnTo>
                    <a:lnTo>
                      <a:pt x="4345940" y="3348668"/>
                    </a:lnTo>
                    <a:lnTo>
                      <a:pt x="4345940" y="175260"/>
                    </a:lnTo>
                    <a:lnTo>
                      <a:pt x="2189480" y="2540"/>
                    </a:lnTo>
                    <a:lnTo>
                      <a:pt x="2189480" y="2540"/>
                    </a:lnTo>
                    <a:close/>
                    <a:moveTo>
                      <a:pt x="2155190" y="3487098"/>
                    </a:moveTo>
                    <a:lnTo>
                      <a:pt x="34290" y="3316918"/>
                    </a:lnTo>
                    <a:lnTo>
                      <a:pt x="34290" y="207010"/>
                    </a:lnTo>
                    <a:lnTo>
                      <a:pt x="2155190" y="36830"/>
                    </a:lnTo>
                    <a:lnTo>
                      <a:pt x="2155190" y="88900"/>
                    </a:lnTo>
                    <a:lnTo>
                      <a:pt x="101600" y="260350"/>
                    </a:lnTo>
                    <a:lnTo>
                      <a:pt x="86360" y="261620"/>
                    </a:lnTo>
                    <a:lnTo>
                      <a:pt x="86360" y="3262308"/>
                    </a:lnTo>
                    <a:lnTo>
                      <a:pt x="2155190" y="3435028"/>
                    </a:lnTo>
                    <a:lnTo>
                      <a:pt x="2155190" y="3487098"/>
                    </a:lnTo>
                    <a:close/>
                    <a:moveTo>
                      <a:pt x="2172970" y="3402008"/>
                    </a:moveTo>
                    <a:lnTo>
                      <a:pt x="120650" y="3230558"/>
                    </a:lnTo>
                    <a:lnTo>
                      <a:pt x="120650" y="293370"/>
                    </a:lnTo>
                    <a:lnTo>
                      <a:pt x="2172970" y="121920"/>
                    </a:lnTo>
                    <a:lnTo>
                      <a:pt x="4225290" y="293370"/>
                    </a:lnTo>
                    <a:lnTo>
                      <a:pt x="4225290" y="3230558"/>
                    </a:lnTo>
                    <a:lnTo>
                      <a:pt x="2172970" y="3402008"/>
                    </a:lnTo>
                    <a:lnTo>
                      <a:pt x="2172970" y="3402008"/>
                    </a:lnTo>
                    <a:close/>
                    <a:moveTo>
                      <a:pt x="4310380" y="342900"/>
                    </a:moveTo>
                    <a:lnTo>
                      <a:pt x="4310380" y="3316918"/>
                    </a:lnTo>
                    <a:lnTo>
                      <a:pt x="2189480" y="3487098"/>
                    </a:lnTo>
                    <a:lnTo>
                      <a:pt x="2189480" y="3435028"/>
                    </a:lnTo>
                    <a:lnTo>
                      <a:pt x="4258310" y="3262308"/>
                    </a:lnTo>
                    <a:lnTo>
                      <a:pt x="4258310" y="261620"/>
                    </a:lnTo>
                    <a:lnTo>
                      <a:pt x="2189480" y="88900"/>
                    </a:lnTo>
                    <a:lnTo>
                      <a:pt x="2189480" y="36830"/>
                    </a:lnTo>
                    <a:lnTo>
                      <a:pt x="4310380" y="207010"/>
                    </a:lnTo>
                    <a:cubicBezTo>
                      <a:pt x="4310380" y="207010"/>
                      <a:pt x="4310380" y="342900"/>
                      <a:pt x="4310380" y="342900"/>
                    </a:cubicBezTo>
                    <a:close/>
                  </a:path>
                </a:pathLst>
              </a:custGeom>
              <a:solidFill>
                <a:srgbClr val="64DBC6"/>
              </a:solidFill>
            </p:spPr>
          </p:sp>
        </p:grpSp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11"/>
            <a:srcRect r="3823"/>
            <a:stretch>
              <a:fillRect/>
            </a:stretch>
          </p:blipFill>
          <p:spPr>
            <a:xfrm>
              <a:off x="62160" y="297539"/>
              <a:ext cx="4288750" cy="2972822"/>
            </a:xfrm>
            <a:prstGeom prst="rect">
              <a:avLst/>
            </a:prstGeom>
          </p:spPr>
        </p:pic>
      </p:grpSp>
      <p:sp>
        <p:nvSpPr>
          <p:cNvPr id="16" name="TextBox 16"/>
          <p:cNvSpPr txBox="1"/>
          <p:nvPr/>
        </p:nvSpPr>
        <p:spPr>
          <a:xfrm>
            <a:off x="7328885" y="1463913"/>
            <a:ext cx="3116298" cy="8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fr-FR" sz="1887" spc="56" dirty="0" smtClean="0">
                <a:solidFill>
                  <a:srgbClr val="013274"/>
                </a:solidFill>
                <a:latin typeface="Montserrat Light Bold"/>
              </a:rPr>
              <a:t>Un évènement indésirable dans les soins, ça arrive !</a:t>
            </a:r>
            <a:endParaRPr lang="fr-FR" sz="1887" spc="56" dirty="0">
              <a:solidFill>
                <a:srgbClr val="013274"/>
              </a:solidFill>
              <a:latin typeface="Montserrat Light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905237" y="400427"/>
            <a:ext cx="2908851" cy="284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30"/>
              </a:lnSpc>
              <a:spcBef>
                <a:spcPct val="0"/>
              </a:spcBef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Et, après ?</a:t>
            </a:r>
          </a:p>
          <a:p>
            <a:pPr algn="l">
              <a:lnSpc>
                <a:spcPts val="1661"/>
              </a:lnSpc>
              <a:spcBef>
                <a:spcPct val="0"/>
              </a:spcBef>
            </a:pPr>
            <a:endParaRPr lang="fr-FR" sz="1400" dirty="0" smtClean="0">
              <a:solidFill>
                <a:srgbClr val="013274"/>
              </a:solidFill>
              <a:latin typeface="Aileron Heavy"/>
            </a:endParaRPr>
          </a:p>
          <a:p>
            <a:pPr algn="just">
              <a:lnSpc>
                <a:spcPts val="2424"/>
              </a:lnSpc>
              <a:spcBef>
                <a:spcPct val="0"/>
              </a:spcBef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Nous pouvons alors échanger avec vous, pour avoir plus d’information sur ce qui s’est passé.</a:t>
            </a: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Au sein du 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SAD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, nous allons analyser les faits.</a:t>
            </a:r>
          </a:p>
          <a:p>
            <a:pPr algn="just">
              <a:lnSpc>
                <a:spcPts val="2424"/>
              </a:lnSpc>
              <a:spcBef>
                <a:spcPct val="0"/>
              </a:spcBef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Puis, nous vous informons des suites données à votre déclaration.</a:t>
            </a:r>
          </a:p>
          <a:p>
            <a:pPr>
              <a:lnSpc>
                <a:spcPts val="1679"/>
              </a:lnSpc>
              <a:spcBef>
                <a:spcPct val="0"/>
              </a:spcBef>
            </a:pPr>
            <a:endParaRPr lang="fr-FR" sz="1200" dirty="0">
              <a:solidFill>
                <a:srgbClr val="013274"/>
              </a:solidFill>
              <a:latin typeface="Montserrat Light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328885" y="2437257"/>
            <a:ext cx="3116298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82"/>
              </a:lnSpc>
            </a:pPr>
            <a:endParaRPr dirty="0"/>
          </a:p>
          <a:p>
            <a:pPr algn="ctr">
              <a:lnSpc>
                <a:spcPts val="2082"/>
              </a:lnSpc>
            </a:pPr>
            <a:r>
              <a:rPr lang="en-US" sz="2082" dirty="0">
                <a:solidFill>
                  <a:srgbClr val="64DBC6"/>
                </a:solidFill>
                <a:latin typeface="Montserrat Bold"/>
              </a:rPr>
              <a:t>Le </a:t>
            </a:r>
            <a:r>
              <a:rPr lang="en-US" sz="2082" dirty="0" err="1">
                <a:solidFill>
                  <a:srgbClr val="64DBC6"/>
                </a:solidFill>
                <a:latin typeface="Montserrat Bold"/>
              </a:rPr>
              <a:t>partager</a:t>
            </a:r>
            <a:r>
              <a:rPr lang="en-US" sz="2082" dirty="0">
                <a:solidFill>
                  <a:srgbClr val="64DBC6"/>
                </a:solidFill>
                <a:latin typeface="Montserrat Bold"/>
              </a:rPr>
              <a:t> </a:t>
            </a:r>
          </a:p>
          <a:p>
            <a:pPr algn="ctr">
              <a:lnSpc>
                <a:spcPts val="2082"/>
              </a:lnSpc>
            </a:pPr>
            <a:r>
              <a:rPr lang="en-US" sz="2082" dirty="0" err="1">
                <a:solidFill>
                  <a:srgbClr val="64DBC6"/>
                </a:solidFill>
                <a:latin typeface="Montserrat Bold"/>
              </a:rPr>
              <a:t>c'est</a:t>
            </a:r>
            <a:r>
              <a:rPr lang="en-US" sz="2082" dirty="0">
                <a:solidFill>
                  <a:srgbClr val="64DBC6"/>
                </a:solidFill>
                <a:latin typeface="Montserrat Bold"/>
              </a:rPr>
              <a:t> </a:t>
            </a:r>
            <a:r>
              <a:rPr lang="fr-FR" sz="2082" dirty="0" smtClean="0">
                <a:solidFill>
                  <a:srgbClr val="64DBC6"/>
                </a:solidFill>
                <a:latin typeface="Montserrat Bold"/>
              </a:rPr>
              <a:t>s'améliorer</a:t>
            </a:r>
            <a:endParaRPr lang="fr-FR" sz="2082" dirty="0">
              <a:solidFill>
                <a:srgbClr val="64DBC6"/>
              </a:solidFill>
              <a:latin typeface="Montserrat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328885" y="3535308"/>
            <a:ext cx="3116298" cy="820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9"/>
              </a:lnSpc>
            </a:pPr>
            <a:r>
              <a:rPr lang="en-US" sz="1400" spc="56" dirty="0" smtClean="0">
                <a:solidFill>
                  <a:srgbClr val="013274"/>
                </a:solidFill>
                <a:latin typeface="Montserrat Light Bold"/>
              </a:rPr>
              <a:t>PERSONNES ACCOMPAGNEES, </a:t>
            </a:r>
            <a:r>
              <a:rPr lang="en-US" sz="1400" spc="56" dirty="0">
                <a:solidFill>
                  <a:srgbClr val="013274"/>
                </a:solidFill>
                <a:latin typeface="Montserrat Light Bold"/>
              </a:rPr>
              <a:t>SOIGNANTS</a:t>
            </a:r>
          </a:p>
          <a:p>
            <a:pPr algn="ctr">
              <a:lnSpc>
                <a:spcPts val="2179"/>
              </a:lnSpc>
            </a:pPr>
            <a:r>
              <a:rPr lang="en-US" sz="1400" spc="56" dirty="0">
                <a:solidFill>
                  <a:srgbClr val="013274"/>
                </a:solidFill>
                <a:latin typeface="Montserrat Light Bold"/>
              </a:rPr>
              <a:t>AGISSONS ENSEMBLE !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67967" y="1595739"/>
            <a:ext cx="2987137" cy="3477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30"/>
              </a:lnSpc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Comment déclarer </a:t>
            </a:r>
          </a:p>
          <a:p>
            <a:pPr>
              <a:lnSpc>
                <a:spcPts val="2030"/>
              </a:lnSpc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un événement indésirable ?</a:t>
            </a:r>
          </a:p>
          <a:p>
            <a:pPr>
              <a:lnSpc>
                <a:spcPts val="1575"/>
              </a:lnSpc>
            </a:pPr>
            <a:endParaRPr lang="fr-FR" sz="1400" dirty="0" smtClean="0">
              <a:solidFill>
                <a:srgbClr val="013274"/>
              </a:solidFill>
              <a:latin typeface="Aileron Heavy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Une fiche de déclaration existe </a:t>
            </a: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pouvez la trouver...</a:t>
            </a:r>
          </a:p>
          <a:p>
            <a:pPr algn="just">
              <a:lnSpc>
                <a:spcPts val="2424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pouvez faire la déclaration seul.</a:t>
            </a: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Les soignants sont à votre écoute.</a:t>
            </a: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Ils peuvent vous aider à réaliser la déclaration.</a:t>
            </a: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Cette fiche est à remettre ...</a:t>
            </a:r>
            <a:endParaRPr lang="fr-FR" sz="1200" dirty="0">
              <a:solidFill>
                <a:srgbClr val="013274"/>
              </a:solidFill>
              <a:latin typeface="Montserrat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967940" y="4170873"/>
            <a:ext cx="2660663" cy="9874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46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Tout événement indésirable </a:t>
            </a:r>
          </a:p>
          <a:p>
            <a:pPr algn="ctr">
              <a:lnSpc>
                <a:spcPts val="1846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est important,</a:t>
            </a:r>
          </a:p>
          <a:p>
            <a:pPr algn="ctr">
              <a:lnSpc>
                <a:spcPts val="2126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 Osez-nous en parler !</a:t>
            </a:r>
          </a:p>
          <a:p>
            <a:pPr algn="ctr">
              <a:lnSpc>
                <a:spcPts val="1986"/>
              </a:lnSpc>
            </a:pPr>
            <a:endParaRPr lang="fr-FR" sz="1519" dirty="0">
              <a:solidFill>
                <a:srgbClr val="FEFFFF"/>
              </a:solidFill>
              <a:latin typeface="Montserrat Semi-Bold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869956" y="5596921"/>
            <a:ext cx="2944132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Déclarer un évènement indésirable, </a:t>
            </a:r>
          </a:p>
          <a:p>
            <a:pPr algn="ctr">
              <a:lnSpc>
                <a:spcPts val="2800"/>
              </a:lnSpc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c’est participer </a:t>
            </a:r>
          </a:p>
          <a:p>
            <a:pPr algn="ctr">
              <a:lnSpc>
                <a:spcPts val="2800"/>
              </a:lnSpc>
            </a:pP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à l’amélioration des soins du </a:t>
            </a:r>
            <a:r>
              <a:rPr lang="fr-FR" sz="1400" b="1" dirty="0" smtClean="0">
                <a:solidFill>
                  <a:srgbClr val="013274"/>
                </a:solidFill>
                <a:latin typeface="Aileron Heavy Bold"/>
              </a:rPr>
              <a:t>SAD </a:t>
            </a: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!</a:t>
            </a:r>
          </a:p>
          <a:p>
            <a:pPr algn="ctr">
              <a:lnSpc>
                <a:spcPts val="1960"/>
              </a:lnSpc>
            </a:pPr>
            <a:endParaRPr lang="fr-FR" sz="1400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3704" y="5615583"/>
            <a:ext cx="3435663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4"/>
              </a:lnSpc>
            </a:pPr>
            <a:endParaRPr dirty="0"/>
          </a:p>
          <a:p>
            <a:pPr algn="ctr">
              <a:lnSpc>
                <a:spcPts val="2332"/>
              </a:lnSpc>
            </a:pPr>
            <a:r>
              <a:rPr lang="fr-FR" sz="1608" b="1" dirty="0" smtClean="0">
                <a:solidFill>
                  <a:srgbClr val="013274"/>
                </a:solidFill>
                <a:latin typeface="Aileron Heavy Bold"/>
              </a:rPr>
              <a:t>Contactez-</a:t>
            </a:r>
            <a:r>
              <a:rPr lang="en-US" sz="1608" b="1" dirty="0" smtClean="0">
                <a:solidFill>
                  <a:srgbClr val="013274"/>
                </a:solidFill>
                <a:latin typeface="Aileron Heavy Bold"/>
              </a:rPr>
              <a:t> </a:t>
            </a:r>
            <a:r>
              <a:rPr lang="en-US" sz="1608" b="1" dirty="0">
                <a:solidFill>
                  <a:srgbClr val="013274"/>
                </a:solidFill>
                <a:latin typeface="Aileron Heavy Bold"/>
              </a:rPr>
              <a:t>nous </a:t>
            </a:r>
            <a:r>
              <a:rPr lang="en-US" sz="1608" dirty="0">
                <a:solidFill>
                  <a:srgbClr val="013274"/>
                </a:solidFill>
                <a:latin typeface="Aileron Heavy Bold"/>
              </a:rPr>
              <a:t>:</a:t>
            </a:r>
          </a:p>
          <a:p>
            <a:pPr algn="ctr">
              <a:lnSpc>
                <a:spcPts val="1897"/>
              </a:lnSpc>
            </a:pPr>
            <a:endParaRPr lang="en-US" sz="1608" dirty="0">
              <a:solidFill>
                <a:srgbClr val="013274"/>
              </a:solidFill>
              <a:latin typeface="Aileron Heavy Bold"/>
            </a:endParaRPr>
          </a:p>
          <a:p>
            <a:pPr algn="ctr">
              <a:lnSpc>
                <a:spcPts val="1897"/>
              </a:lnSpc>
            </a:pPr>
            <a:endParaRPr lang="en-US" sz="1608" dirty="0">
              <a:solidFill>
                <a:srgbClr val="013274"/>
              </a:solidFill>
              <a:latin typeface="Aileron Heavy Bold"/>
            </a:endParaRPr>
          </a:p>
          <a:p>
            <a:pPr algn="ctr">
              <a:lnSpc>
                <a:spcPts val="1897"/>
              </a:lnSpc>
            </a:pPr>
            <a:endParaRPr lang="en-US" sz="1608" dirty="0">
              <a:solidFill>
                <a:srgbClr val="013274"/>
              </a:solidFill>
              <a:latin typeface="Aileron Heavy Bold"/>
            </a:endParaRPr>
          </a:p>
          <a:p>
            <a:pPr algn="ctr">
              <a:lnSpc>
                <a:spcPts val="1897"/>
              </a:lnSpc>
            </a:pPr>
            <a:endParaRPr lang="en-US" sz="1608" dirty="0">
              <a:solidFill>
                <a:srgbClr val="013274"/>
              </a:solidFill>
              <a:latin typeface="Aileron Heavy Bold"/>
            </a:endParaRPr>
          </a:p>
          <a:p>
            <a:pPr algn="ctr">
              <a:lnSpc>
                <a:spcPts val="1462"/>
              </a:lnSpc>
            </a:pPr>
            <a:endParaRPr lang="en-US" sz="1608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363241" y="471146"/>
            <a:ext cx="1004143" cy="210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94"/>
              </a:lnSpc>
            </a:pPr>
            <a:r>
              <a:rPr lang="en-US" sz="1282" dirty="0">
                <a:solidFill>
                  <a:srgbClr val="000000"/>
                </a:solidFill>
                <a:latin typeface="Arialle"/>
              </a:rPr>
              <a:t>LOGO </a:t>
            </a:r>
            <a:r>
              <a:rPr lang="en-US" sz="1282" dirty="0" smtClean="0">
                <a:solidFill>
                  <a:srgbClr val="000000"/>
                </a:solidFill>
                <a:latin typeface="Arialle"/>
              </a:rPr>
              <a:t>SAD</a:t>
            </a:r>
            <a:endParaRPr lang="en-US" sz="1282" dirty="0">
              <a:solidFill>
                <a:srgbClr val="000000"/>
              </a:solidFill>
              <a:latin typeface="Arialle"/>
            </a:endParaRPr>
          </a:p>
        </p:txBody>
      </p:sp>
      <p:sp>
        <p:nvSpPr>
          <p:cNvPr id="26" name="ZoneTexte 25"/>
          <p:cNvSpPr txBox="1"/>
          <p:nvPr/>
        </p:nvSpPr>
        <p:spPr>
          <a:xfrm rot="16200000">
            <a:off x="9034088" y="5939406"/>
            <a:ext cx="30668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© </a:t>
            </a:r>
            <a:r>
              <a:rPr lang="fr-FR" sz="900" dirty="0" err="1" smtClean="0"/>
              <a:t>QualiREL</a:t>
            </a:r>
            <a:r>
              <a:rPr lang="fr-FR" sz="900" dirty="0" smtClean="0"/>
              <a:t> Santé </a:t>
            </a:r>
            <a:r>
              <a:rPr lang="fr-FR" sz="900" dirty="0" smtClean="0"/>
              <a:t>2023</a:t>
            </a:r>
            <a:r>
              <a:rPr lang="fr-FR" sz="900" dirty="0" smtClean="0"/>
              <a:t> </a:t>
            </a:r>
            <a:r>
              <a:rPr lang="fr-FR" sz="900" dirty="0" smtClean="0"/>
              <a:t>-  </a:t>
            </a:r>
            <a:r>
              <a:rPr lang="fr-FR" sz="900" dirty="0" err="1" smtClean="0"/>
              <a:t>designed</a:t>
            </a:r>
            <a:r>
              <a:rPr lang="fr-FR" sz="900" dirty="0" smtClean="0"/>
              <a:t> by </a:t>
            </a:r>
            <a:r>
              <a:rPr lang="fr-FR" sz="900" dirty="0" err="1" smtClean="0"/>
              <a:t>Canva</a:t>
            </a:r>
            <a:r>
              <a:rPr lang="fr-FR" sz="900" dirty="0" smtClean="0"/>
              <a:t> </a:t>
            </a:r>
            <a:endParaRPr lang="fr-FR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797519">
            <a:off x="-300301" y="3263156"/>
            <a:ext cx="12305817" cy="5460706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124700" y="546376"/>
            <a:ext cx="4711953" cy="4386658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4DBC6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719011" y="-1651048"/>
            <a:ext cx="4805244" cy="4168549"/>
          </a:xfrm>
          <a:prstGeom prst="rect">
            <a:avLst/>
          </a:prstGeom>
        </p:spPr>
      </p:pic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303345" y="-334382"/>
            <a:ext cx="2555799" cy="2555789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23891" r="-23891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096157" y="4560166"/>
            <a:ext cx="2220615" cy="222060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t="-25000" b="-25000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3627286" y="756000"/>
            <a:ext cx="3425414" cy="4102724"/>
            <a:chOff x="0" y="0"/>
            <a:chExt cx="2144207" cy="2568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44207" cy="2568183"/>
            </a:xfrm>
            <a:custGeom>
              <a:avLst/>
              <a:gdLst/>
              <a:ahLst/>
              <a:cxnLst/>
              <a:rect l="l" t="t" r="r" b="b"/>
              <a:pathLst>
                <a:path w="2144207" h="2568183">
                  <a:moveTo>
                    <a:pt x="0" y="0"/>
                  </a:moveTo>
                  <a:lnTo>
                    <a:pt x="2144207" y="0"/>
                  </a:lnTo>
                  <a:lnTo>
                    <a:pt x="2144207" y="2568183"/>
                  </a:lnTo>
                  <a:lnTo>
                    <a:pt x="0" y="2568183"/>
                  </a:lnTo>
                  <a:close/>
                </a:path>
              </a:pathLst>
            </a:custGeom>
            <a:solidFill>
              <a:srgbClr val="013274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-76907" y="6224461"/>
            <a:ext cx="3639257" cy="717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5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 Bold"/>
              </a:rPr>
              <a:t>Cela s’appelle </a:t>
            </a:r>
          </a:p>
          <a:p>
            <a:pPr algn="ctr">
              <a:lnSpc>
                <a:spcPts val="2955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 Bold"/>
              </a:rPr>
              <a:t>un événement indésirable</a:t>
            </a:r>
            <a:r>
              <a:rPr lang="en-US" sz="1400" b="1" dirty="0" smtClean="0">
                <a:solidFill>
                  <a:srgbClr val="013274"/>
                </a:solidFill>
                <a:latin typeface="Aileron Heavy Bold"/>
              </a:rPr>
              <a:t>.</a:t>
            </a:r>
            <a:endParaRPr lang="en-US" sz="1400" b="1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100465" y="211579"/>
            <a:ext cx="3432147" cy="334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5"/>
              </a:lnSpc>
            </a:pPr>
            <a:endParaRPr/>
          </a:p>
        </p:txBody>
      </p:sp>
      <p:sp>
        <p:nvSpPr>
          <p:cNvPr id="14" name="TextBox 14"/>
          <p:cNvSpPr txBox="1"/>
          <p:nvPr/>
        </p:nvSpPr>
        <p:spPr>
          <a:xfrm>
            <a:off x="7235928" y="1843846"/>
            <a:ext cx="3244821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64"/>
              </a:lnSpc>
            </a:pPr>
            <a:r>
              <a:rPr lang="fr-FR" sz="1402" b="1" dirty="0" smtClean="0">
                <a:solidFill>
                  <a:srgbClr val="013274"/>
                </a:solidFill>
                <a:latin typeface="Aileron Heavy Bold"/>
              </a:rPr>
              <a:t>A quoi sert </a:t>
            </a:r>
            <a:r>
              <a:rPr lang="fr-FR" sz="1402" b="1" smtClean="0">
                <a:solidFill>
                  <a:srgbClr val="013274"/>
                </a:solidFill>
                <a:latin typeface="Aileron Heavy Bold"/>
              </a:rPr>
              <a:t>une déclaration?</a:t>
            </a:r>
            <a:endParaRPr lang="fr-FR" sz="1402" b="1" dirty="0" smtClean="0">
              <a:solidFill>
                <a:srgbClr val="013274"/>
              </a:solidFill>
              <a:latin typeface="Aileron Heavy Bold"/>
            </a:endParaRPr>
          </a:p>
          <a:p>
            <a:pPr algn="r">
              <a:lnSpc>
                <a:spcPts val="1816"/>
              </a:lnSpc>
            </a:pPr>
            <a:endParaRPr lang="fr-FR" sz="1402" dirty="0" smtClean="0">
              <a:solidFill>
                <a:srgbClr val="013274"/>
              </a:solidFill>
              <a:latin typeface="Aileron Heavy Bold"/>
            </a:endParaRPr>
          </a:p>
          <a:p>
            <a:pPr algn="r">
              <a:lnSpc>
                <a:spcPts val="2400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Une déclaration sert à rechercher </a:t>
            </a:r>
            <a:r>
              <a:rPr lang="fr-FR" sz="1200" dirty="0" smtClean="0">
                <a:solidFill>
                  <a:schemeClr val="tx2"/>
                </a:solidFill>
                <a:latin typeface="Montserrat Bold"/>
              </a:rPr>
              <a:t>ensemble des solutions </a:t>
            </a:r>
          </a:p>
          <a:p>
            <a:pPr algn="r">
              <a:lnSpc>
                <a:spcPts val="2400"/>
              </a:lnSpc>
            </a:pPr>
            <a:r>
              <a:rPr lang="fr-FR" sz="1200" dirty="0" smtClean="0">
                <a:solidFill>
                  <a:schemeClr val="tx2"/>
                </a:solidFill>
                <a:latin typeface="Montserrat Bold"/>
              </a:rPr>
              <a:t>pour que l’événement n’arrive plus </a:t>
            </a:r>
          </a:p>
          <a:p>
            <a:pPr algn="r">
              <a:lnSpc>
                <a:spcPts val="2400"/>
              </a:lnSpc>
            </a:pPr>
            <a:r>
              <a:rPr lang="fr-FR" sz="1200" dirty="0" smtClean="0">
                <a:solidFill>
                  <a:schemeClr val="tx2"/>
                </a:solidFill>
                <a:latin typeface="Montserrat Bold"/>
              </a:rPr>
              <a:t>,afin d’améliorer continuellement la qualité de nos soins.</a:t>
            </a:r>
          </a:p>
          <a:p>
            <a:pPr algn="r">
              <a:lnSpc>
                <a:spcPts val="2800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Bold"/>
              </a:rPr>
              <a:t> </a:t>
            </a:r>
            <a:endParaRPr lang="fr-FR" sz="1400" dirty="0">
              <a:solidFill>
                <a:srgbClr val="FEFFFF"/>
              </a:solidFill>
              <a:latin typeface="Montserrat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79498" y="2367955"/>
            <a:ext cx="3063391" cy="4001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50"/>
              </a:lnSpc>
            </a:pPr>
            <a:endParaRPr dirty="0"/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bénéficiez de soins par les professionnels du 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SAD </a:t>
            </a: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Ces soins sont prévus et organisés avec vous.</a:t>
            </a:r>
          </a:p>
          <a:p>
            <a:pPr algn="just">
              <a:lnSpc>
                <a:spcPts val="2424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Une différence entre ces soins prévus et les soins réalisés peut arriver.</a:t>
            </a:r>
          </a:p>
          <a:p>
            <a:pPr algn="just">
              <a:lnSpc>
                <a:spcPts val="2424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Et, cette différence a une conséquence sur votre santé.</a:t>
            </a:r>
          </a:p>
          <a:p>
            <a:pPr algn="just">
              <a:lnSpc>
                <a:spcPts val="2350"/>
              </a:lnSpc>
            </a:pPr>
            <a:endParaRPr lang="en-US" sz="1200" dirty="0">
              <a:solidFill>
                <a:srgbClr val="013274"/>
              </a:solidFill>
              <a:latin typeface="Montserrat Bold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t="34" b="34"/>
          <a:stretch>
            <a:fillRect/>
          </a:stretch>
        </p:blipFill>
        <p:spPr>
          <a:xfrm rot="-10800000">
            <a:off x="3242936" y="-158793"/>
            <a:ext cx="1457804" cy="1261980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3700554" y="1317571"/>
            <a:ext cx="3180107" cy="3592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59080" lvl="1" indent="-129540">
              <a:lnSpc>
                <a:spcPts val="2400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FEFFFF"/>
                </a:solidFill>
                <a:latin typeface="Montserrat Bold"/>
              </a:rPr>
              <a:t>Lors de votre coucher, la soignante n’a pas installé la barrière de lit prévue, vous chutez.</a:t>
            </a:r>
          </a:p>
          <a:p>
            <a:pPr marL="259080" lvl="1" indent="-129540">
              <a:lnSpc>
                <a:spcPts val="2400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FEFFFF"/>
                </a:solidFill>
                <a:latin typeface="Montserrat Bold"/>
              </a:rPr>
              <a:t>Ce dimanche, le soignant n’est pas venu et vous n’avez pas réussi à le contacter, vous êtes resté au lit.</a:t>
            </a:r>
          </a:p>
          <a:p>
            <a:pPr marL="259080" lvl="1" indent="-129540">
              <a:lnSpc>
                <a:spcPts val="2400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FEFFFF"/>
                </a:solidFill>
                <a:latin typeface="Montserrat Bold"/>
              </a:rPr>
              <a:t>Lors de votre coucher, la soignante ne dépose pas  les médicaments pour la nuit près de vous. Votre sommeil est par conséquence perturbé.</a:t>
            </a:r>
          </a:p>
          <a:p>
            <a:pPr>
              <a:lnSpc>
                <a:spcPts val="2026"/>
              </a:lnSpc>
            </a:pPr>
            <a:endParaRPr lang="en-US" sz="1200" dirty="0">
              <a:solidFill>
                <a:srgbClr val="FEFFFF"/>
              </a:solidFill>
              <a:latin typeface="Montserrat Bold"/>
            </a:endParaRPr>
          </a:p>
        </p:txBody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5547483" y="-158793"/>
            <a:ext cx="1505217" cy="1505211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0"/>
              <a:stretch>
                <a:fillRect l="-24999" r="-24999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3627285" y="914938"/>
            <a:ext cx="2100415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959"/>
              </a:lnSpc>
            </a:pPr>
            <a:r>
              <a:rPr lang="en-US" sz="1399" dirty="0">
                <a:solidFill>
                  <a:srgbClr val="FEFFFF"/>
                </a:solidFill>
                <a:latin typeface="Aileron Heavy Bold"/>
              </a:rPr>
              <a:t>         </a:t>
            </a:r>
            <a:r>
              <a:rPr lang="en-US" sz="1399" dirty="0" smtClean="0">
                <a:solidFill>
                  <a:srgbClr val="FEFFFF"/>
                </a:solidFill>
                <a:latin typeface="Aileron Heavy Bold"/>
              </a:rPr>
              <a:t>   </a:t>
            </a:r>
            <a:r>
              <a:rPr lang="fr-FR" sz="1399" b="1" dirty="0" smtClean="0">
                <a:solidFill>
                  <a:srgbClr val="FEFFFF"/>
                </a:solidFill>
                <a:latin typeface="Aileron Heavy Bold"/>
              </a:rPr>
              <a:t>Par exemple  :</a:t>
            </a:r>
          </a:p>
          <a:p>
            <a:pPr algn="ctr">
              <a:lnSpc>
                <a:spcPts val="1183"/>
              </a:lnSpc>
            </a:pPr>
            <a:endParaRPr lang="en-US" sz="1399" dirty="0">
              <a:solidFill>
                <a:srgbClr val="FEFFFF"/>
              </a:solidFill>
              <a:latin typeface="Aileron Heavy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352111" y="5670469"/>
            <a:ext cx="3294437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Personne</a:t>
            </a:r>
          </a:p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Accompag</a:t>
            </a:r>
            <a:r>
              <a:rPr lang="fr-FR" sz="1500" b="1" dirty="0" smtClean="0">
                <a:solidFill>
                  <a:schemeClr val="bg1"/>
                </a:solidFill>
                <a:latin typeface="Aileron Heavy"/>
              </a:rPr>
              <a:t>née  </a:t>
            </a: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           </a:t>
            </a:r>
          </a:p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Soignant</a:t>
            </a:r>
            <a:endParaRPr lang="fr-FR" sz="1500" b="1" dirty="0" smtClean="0">
              <a:solidFill>
                <a:srgbClr val="013274"/>
              </a:solidFill>
              <a:latin typeface="Aileron Heavy"/>
            </a:endParaRPr>
          </a:p>
          <a:p>
            <a:pPr algn="l"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 Agissons ensemble</a:t>
            </a:r>
            <a:endParaRPr lang="fr-FR" sz="1500" b="1" dirty="0">
              <a:solidFill>
                <a:srgbClr val="013274"/>
              </a:solidFill>
              <a:latin typeface="Aileron Heavy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814339" y="5039719"/>
            <a:ext cx="3017748" cy="630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959"/>
              </a:lnSpc>
            </a:pPr>
            <a:r>
              <a:rPr lang="fr-FR" sz="1399" b="1" dirty="0" smtClean="0">
                <a:solidFill>
                  <a:srgbClr val="013274"/>
                </a:solidFill>
                <a:latin typeface="Aileron Heavy Bold"/>
              </a:rPr>
              <a:t>Pourquoi cette déclaration est importante ?</a:t>
            </a:r>
          </a:p>
          <a:p>
            <a:pPr algn="just">
              <a:lnSpc>
                <a:spcPts val="807"/>
              </a:lnSpc>
            </a:pPr>
            <a:endParaRPr lang="fr-FR" sz="1399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814339" y="5391595"/>
            <a:ext cx="3066322" cy="164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24"/>
              </a:lnSpc>
            </a:pPr>
            <a:endParaRPr lang="fr-FR" dirty="0" smtClean="0"/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Nos points de vue peuvent être différents, ils se complètent.</a:t>
            </a:r>
          </a:p>
          <a:p>
            <a:pPr algn="just">
              <a:lnSpc>
                <a:spcPts val="1212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just">
              <a:lnSpc>
                <a:spcPts val="2424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Ainsi, votre regard enrichit le nôtre et facilite l'amélioration des soins.</a:t>
            </a:r>
            <a:endParaRPr lang="fr-FR" sz="1200" dirty="0">
              <a:solidFill>
                <a:srgbClr val="013274"/>
              </a:solidFill>
              <a:latin typeface="Montserrat Bold"/>
            </a:endParaRPr>
          </a:p>
        </p:txBody>
      </p:sp>
      <p:sp>
        <p:nvSpPr>
          <p:cNvPr id="25" name="ZoneTexte 24"/>
          <p:cNvSpPr txBox="1"/>
          <p:nvPr/>
        </p:nvSpPr>
        <p:spPr>
          <a:xfrm rot="16200000">
            <a:off x="9026036" y="5878093"/>
            <a:ext cx="30668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© </a:t>
            </a:r>
            <a:r>
              <a:rPr lang="fr-FR" sz="900" dirty="0" err="1" smtClean="0"/>
              <a:t>QualiREL</a:t>
            </a:r>
            <a:r>
              <a:rPr lang="fr-FR" sz="900" dirty="0" smtClean="0"/>
              <a:t> Santé </a:t>
            </a:r>
            <a:r>
              <a:rPr lang="fr-FR" sz="900" dirty="0" smtClean="0"/>
              <a:t>2023</a:t>
            </a:r>
            <a:r>
              <a:rPr lang="fr-FR" sz="900" dirty="0" smtClean="0"/>
              <a:t> </a:t>
            </a:r>
            <a:r>
              <a:rPr lang="fr-FR" sz="900" dirty="0" smtClean="0"/>
              <a:t>-  </a:t>
            </a:r>
            <a:r>
              <a:rPr lang="fr-FR" sz="900" dirty="0" err="1" smtClean="0"/>
              <a:t>designed</a:t>
            </a:r>
            <a:r>
              <a:rPr lang="fr-FR" sz="900" dirty="0" smtClean="0"/>
              <a:t> by </a:t>
            </a:r>
            <a:r>
              <a:rPr lang="fr-FR" sz="900" dirty="0" err="1" smtClean="0"/>
              <a:t>Canva</a:t>
            </a:r>
            <a:r>
              <a:rPr lang="fr-FR" sz="900" dirty="0" smtClean="0"/>
              <a:t> </a:t>
            </a:r>
            <a:endParaRPr lang="fr-FR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343</Words>
  <Application>Microsoft Office PowerPoint</Application>
  <PresentationFormat>Personnalisé</PresentationFormat>
  <Paragraphs>65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2" baseType="lpstr">
      <vt:lpstr>Aileron Heavy</vt:lpstr>
      <vt:lpstr>Arial</vt:lpstr>
      <vt:lpstr>Montserrat Bold</vt:lpstr>
      <vt:lpstr>Calibri</vt:lpstr>
      <vt:lpstr>Arialle</vt:lpstr>
      <vt:lpstr>Aileron Heavy Bold</vt:lpstr>
      <vt:lpstr>Montserrat Semi-Bold Bold</vt:lpstr>
      <vt:lpstr>Montserrat Light Bold</vt:lpstr>
      <vt:lpstr>Montserrat Light</vt:lpstr>
      <vt:lpstr>Office Theme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 SSIAD Usagers V DEC21</dc:title>
  <dc:creator>LUCAS Marion</dc:creator>
  <cp:lastModifiedBy>LUCAS Marion</cp:lastModifiedBy>
  <cp:revision>9</cp:revision>
  <dcterms:created xsi:type="dcterms:W3CDTF">2006-08-16T00:00:00Z</dcterms:created>
  <dcterms:modified xsi:type="dcterms:W3CDTF">2023-09-06T10:16:18Z</dcterms:modified>
  <dc:identifier>DAExwuvl5PI</dc:identifier>
</cp:coreProperties>
</file>