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8288000" cy="10287000"/>
  <p:notesSz cx="6858000" cy="9144000"/>
  <p:embeddedFontLst>
    <p:embeddedFont>
      <p:font typeface="Poppins" panose="020B0604020202020204" charset="0"/>
      <p:regular r:id="rId8"/>
    </p:embeddedFont>
    <p:embeddedFont>
      <p:font typeface="Poppins Heavy" panose="020B0604020202020204" charset="0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Londrina Solid" panose="020B0604020202020204" charset="0"/>
      <p:regular r:id="rId14"/>
    </p:embeddedFont>
    <p:embeddedFont>
      <p:font typeface="Poppins Bold" panose="020B0604020202020204" charset="0"/>
      <p:regular r:id="rId15"/>
    </p:embeddedFont>
    <p:embeddedFont>
      <p:font typeface="Londrina Solid Heavy" panose="020B0604020202020204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22" autoAdjust="0"/>
  </p:normalViewPr>
  <p:slideViewPr>
    <p:cSldViewPr>
      <p:cViewPr varScale="1">
        <p:scale>
          <a:sx n="49" d="100"/>
          <a:sy n="49" d="100"/>
        </p:scale>
        <p:origin x="88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 spd="med" advTm="500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 spd="med" advTm="500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 spd="med" advTm="500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 spd="med" advTm="500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 spd="med" advTm="500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 spd="med" advTm="500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 spd="med" advTm="500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 spd="med" advTm="500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 spd="med" advTm="500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 spd="med" advTm="500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 spd="med" advTm="500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5000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svg"/><Relationship Id="rId18" Type="http://schemas.openxmlformats.org/officeDocument/2006/relationships/image" Target="../media/image9.png"/><Relationship Id="rId26" Type="http://schemas.openxmlformats.org/officeDocument/2006/relationships/image" Target="../media/image23.svg"/><Relationship Id="rId3" Type="http://schemas.openxmlformats.org/officeDocument/2006/relationships/image" Target="../media/image2.png"/><Relationship Id="rId21" Type="http://schemas.openxmlformats.org/officeDocument/2006/relationships/image" Target="../media/image18.svg"/><Relationship Id="rId34" Type="http://schemas.openxmlformats.org/officeDocument/2006/relationships/image" Target="../media/image19.png"/><Relationship Id="rId7" Type="http://schemas.openxmlformats.org/officeDocument/2006/relationships/image" Target="../media/image3.png"/><Relationship Id="rId12" Type="http://schemas.openxmlformats.org/officeDocument/2006/relationships/image" Target="../media/image6.png"/><Relationship Id="rId17" Type="http://schemas.openxmlformats.org/officeDocument/2006/relationships/image" Target="../media/image16.svg"/><Relationship Id="rId25" Type="http://schemas.openxmlformats.org/officeDocument/2006/relationships/image" Target="../media/image13.png"/><Relationship Id="rId33" Type="http://schemas.openxmlformats.org/officeDocument/2006/relationships/image" Target="../media/image30.svg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29" Type="http://schemas.openxmlformats.org/officeDocument/2006/relationships/image" Target="../media/image2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11" Type="http://schemas.openxmlformats.org/officeDocument/2006/relationships/image" Target="../media/image5.png"/><Relationship Id="rId24" Type="http://schemas.openxmlformats.org/officeDocument/2006/relationships/image" Target="../media/image12.png"/><Relationship Id="rId32" Type="http://schemas.openxmlformats.org/officeDocument/2006/relationships/image" Target="../media/image18.png"/><Relationship Id="rId15" Type="http://schemas.openxmlformats.org/officeDocument/2006/relationships/image" Target="../media/image12.svg"/><Relationship Id="rId23" Type="http://schemas.openxmlformats.org/officeDocument/2006/relationships/image" Target="../media/image20.svg"/><Relationship Id="rId28" Type="http://schemas.openxmlformats.org/officeDocument/2006/relationships/image" Target="../media/image15.png"/><Relationship Id="rId10" Type="http://schemas.openxmlformats.org/officeDocument/2006/relationships/image" Target="../media/image7.svg"/><Relationship Id="rId19" Type="http://schemas.openxmlformats.org/officeDocument/2006/relationships/image" Target="../media/image14.svg"/><Relationship Id="rId31" Type="http://schemas.openxmlformats.org/officeDocument/2006/relationships/image" Target="../media/image17.png"/><Relationship Id="rId9" Type="http://schemas.openxmlformats.org/officeDocument/2006/relationships/image" Target="../media/image4.png"/><Relationship Id="rId14" Type="http://schemas.openxmlformats.org/officeDocument/2006/relationships/image" Target="../media/image7.png"/><Relationship Id="rId22" Type="http://schemas.openxmlformats.org/officeDocument/2006/relationships/image" Target="../media/image11.png"/><Relationship Id="rId27" Type="http://schemas.openxmlformats.org/officeDocument/2006/relationships/image" Target="../media/image14.png"/><Relationship Id="rId30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3.svg"/><Relationship Id="rId7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1.gif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1.gi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42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1.gi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8" Type="http://schemas.openxmlformats.org/officeDocument/2006/relationships/image" Target="../media/image26.png"/><Relationship Id="rId26" Type="http://schemas.openxmlformats.org/officeDocument/2006/relationships/image" Target="../media/image13.png"/><Relationship Id="rId13" Type="http://schemas.openxmlformats.org/officeDocument/2006/relationships/image" Target="../media/image46.svg"/><Relationship Id="rId3" Type="http://schemas.openxmlformats.org/officeDocument/2006/relationships/image" Target="../media/image3.svg"/><Relationship Id="rId21" Type="http://schemas.openxmlformats.org/officeDocument/2006/relationships/image" Target="../media/image10.png"/><Relationship Id="rId34" Type="http://schemas.openxmlformats.org/officeDocument/2006/relationships/image" Target="../media/image30.svg"/><Relationship Id="rId7" Type="http://schemas.openxmlformats.org/officeDocument/2006/relationships/image" Target="../media/image5.png"/><Relationship Id="rId12" Type="http://schemas.openxmlformats.org/officeDocument/2006/relationships/image" Target="../media/image3.png"/><Relationship Id="rId17" Type="http://schemas.openxmlformats.org/officeDocument/2006/relationships/image" Target="../media/image5.svg"/><Relationship Id="rId25" Type="http://schemas.openxmlformats.org/officeDocument/2006/relationships/image" Target="../media/image12.png"/><Relationship Id="rId33" Type="http://schemas.openxmlformats.org/officeDocument/2006/relationships/image" Target="../media/image18.png"/><Relationship Id="rId2" Type="http://schemas.openxmlformats.org/officeDocument/2006/relationships/image" Target="../media/image2.png"/><Relationship Id="rId20" Type="http://schemas.openxmlformats.org/officeDocument/2006/relationships/image" Target="../media/image14.svg"/><Relationship Id="rId29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12.svg"/><Relationship Id="rId24" Type="http://schemas.openxmlformats.org/officeDocument/2006/relationships/image" Target="../media/image20.svg"/><Relationship Id="rId32" Type="http://schemas.openxmlformats.org/officeDocument/2006/relationships/image" Target="../media/image17.png"/><Relationship Id="rId5" Type="http://schemas.openxmlformats.org/officeDocument/2006/relationships/image" Target="../media/image8.png"/><Relationship Id="rId15" Type="http://schemas.openxmlformats.org/officeDocument/2006/relationships/image" Target="../media/image48.svg"/><Relationship Id="rId23" Type="http://schemas.openxmlformats.org/officeDocument/2006/relationships/image" Target="../media/image11.png"/><Relationship Id="rId28" Type="http://schemas.openxmlformats.org/officeDocument/2006/relationships/image" Target="../media/image14.png"/><Relationship Id="rId36" Type="http://schemas.openxmlformats.org/officeDocument/2006/relationships/image" Target="../media/image27.png"/><Relationship Id="rId10" Type="http://schemas.openxmlformats.org/officeDocument/2006/relationships/image" Target="../media/image7.png"/><Relationship Id="rId19" Type="http://schemas.openxmlformats.org/officeDocument/2006/relationships/image" Target="../media/image9.png"/><Relationship Id="rId31" Type="http://schemas.openxmlformats.org/officeDocument/2006/relationships/image" Target="../media/image16.png"/><Relationship Id="rId4" Type="http://schemas.openxmlformats.org/officeDocument/2006/relationships/image" Target="../media/image1.png"/><Relationship Id="rId9" Type="http://schemas.openxmlformats.org/officeDocument/2006/relationships/image" Target="../media/image10.svg"/><Relationship Id="rId22" Type="http://schemas.openxmlformats.org/officeDocument/2006/relationships/image" Target="../media/image18.svg"/><Relationship Id="rId27" Type="http://schemas.openxmlformats.org/officeDocument/2006/relationships/image" Target="../media/image23.svg"/><Relationship Id="rId30" Type="http://schemas.openxmlformats.org/officeDocument/2006/relationships/image" Target="../media/image26.svg"/><Relationship Id="rId35" Type="http://schemas.openxmlformats.org/officeDocument/2006/relationships/image" Target="../media/image19.png"/><Relationship Id="rId8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44.svg"/><Relationship Id="rId18" Type="http://schemas.openxmlformats.org/officeDocument/2006/relationships/image" Target="../media/image10.png"/><Relationship Id="rId26" Type="http://schemas.openxmlformats.org/officeDocument/2006/relationships/image" Target="../media/image15.png"/><Relationship Id="rId3" Type="http://schemas.openxmlformats.org/officeDocument/2006/relationships/image" Target="../media/image3.svg"/><Relationship Id="rId21" Type="http://schemas.openxmlformats.org/officeDocument/2006/relationships/image" Target="../media/image20.svg"/><Relationship Id="rId7" Type="http://schemas.openxmlformats.org/officeDocument/2006/relationships/image" Target="../media/image5.png"/><Relationship Id="rId12" Type="http://schemas.openxmlformats.org/officeDocument/2006/relationships/image" Target="../media/image28.png"/><Relationship Id="rId17" Type="http://schemas.openxmlformats.org/officeDocument/2006/relationships/image" Target="../media/image14.svg"/><Relationship Id="rId25" Type="http://schemas.openxmlformats.org/officeDocument/2006/relationships/image" Target="../media/image14.png"/><Relationship Id="rId2" Type="http://schemas.openxmlformats.org/officeDocument/2006/relationships/image" Target="../media/image2.png"/><Relationship Id="rId16" Type="http://schemas.openxmlformats.org/officeDocument/2006/relationships/image" Target="../media/image9.png"/><Relationship Id="rId20" Type="http://schemas.openxmlformats.org/officeDocument/2006/relationships/image" Target="../media/image11.png"/><Relationship Id="rId29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12.svg"/><Relationship Id="rId24" Type="http://schemas.openxmlformats.org/officeDocument/2006/relationships/image" Target="../media/image23.svg"/><Relationship Id="rId32" Type="http://schemas.openxmlformats.org/officeDocument/2006/relationships/image" Target="../media/image19.png"/><Relationship Id="rId5" Type="http://schemas.openxmlformats.org/officeDocument/2006/relationships/image" Target="../media/image8.png"/><Relationship Id="rId15" Type="http://schemas.openxmlformats.org/officeDocument/2006/relationships/image" Target="../media/image5.svg"/><Relationship Id="rId23" Type="http://schemas.openxmlformats.org/officeDocument/2006/relationships/image" Target="../media/image13.png"/><Relationship Id="rId28" Type="http://schemas.openxmlformats.org/officeDocument/2006/relationships/image" Target="../media/image16.png"/><Relationship Id="rId10" Type="http://schemas.openxmlformats.org/officeDocument/2006/relationships/image" Target="../media/image7.png"/><Relationship Id="rId19" Type="http://schemas.openxmlformats.org/officeDocument/2006/relationships/image" Target="../media/image18.svg"/><Relationship Id="rId31" Type="http://schemas.openxmlformats.org/officeDocument/2006/relationships/image" Target="../media/image30.svg"/><Relationship Id="rId4" Type="http://schemas.openxmlformats.org/officeDocument/2006/relationships/image" Target="../media/image1.png"/><Relationship Id="rId9" Type="http://schemas.openxmlformats.org/officeDocument/2006/relationships/image" Target="../media/image10.svg"/><Relationship Id="rId14" Type="http://schemas.openxmlformats.org/officeDocument/2006/relationships/image" Target="../media/image3.png"/><Relationship Id="rId22" Type="http://schemas.openxmlformats.org/officeDocument/2006/relationships/image" Target="../media/image12.png"/><Relationship Id="rId27" Type="http://schemas.openxmlformats.org/officeDocument/2006/relationships/image" Target="../media/image26.svg"/><Relationship Id="rId30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764135" y="7819156"/>
            <a:ext cx="18280325" cy="2467844"/>
          </a:xfrm>
          <a:custGeom>
            <a:avLst/>
            <a:gdLst/>
            <a:ahLst/>
            <a:cxnLst/>
            <a:rect l="l" t="t" r="r" b="b"/>
            <a:pathLst>
              <a:path w="18280325" h="2467844">
                <a:moveTo>
                  <a:pt x="0" y="0"/>
                </a:moveTo>
                <a:lnTo>
                  <a:pt x="18280325" y="0"/>
                </a:lnTo>
                <a:lnTo>
                  <a:pt x="18280325" y="2467844"/>
                </a:lnTo>
                <a:lnTo>
                  <a:pt x="0" y="24678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429002" y="-2716167"/>
            <a:ext cx="18717002" cy="10243305"/>
          </a:xfrm>
          <a:custGeom>
            <a:avLst/>
            <a:gdLst/>
            <a:ahLst/>
            <a:cxnLst/>
            <a:rect l="l" t="t" r="r" b="b"/>
            <a:pathLst>
              <a:path w="18717002" h="10243305">
                <a:moveTo>
                  <a:pt x="0" y="0"/>
                </a:moveTo>
                <a:lnTo>
                  <a:pt x="18717002" y="0"/>
                </a:lnTo>
                <a:lnTo>
                  <a:pt x="18717002" y="10243305"/>
                </a:lnTo>
                <a:lnTo>
                  <a:pt x="0" y="102433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816921" y="608415"/>
            <a:ext cx="4236310" cy="7210741"/>
          </a:xfrm>
          <a:custGeom>
            <a:avLst/>
            <a:gdLst/>
            <a:ahLst/>
            <a:cxnLst/>
            <a:rect l="l" t="t" r="r" b="b"/>
            <a:pathLst>
              <a:path w="4236310" h="7210741">
                <a:moveTo>
                  <a:pt x="0" y="0"/>
                </a:moveTo>
                <a:lnTo>
                  <a:pt x="4236310" y="0"/>
                </a:lnTo>
                <a:lnTo>
                  <a:pt x="4236310" y="7210741"/>
                </a:lnTo>
                <a:lnTo>
                  <a:pt x="0" y="721074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2852668" y="-1948704"/>
            <a:ext cx="13762086" cy="13336712"/>
          </a:xfrm>
          <a:custGeom>
            <a:avLst/>
            <a:gdLst/>
            <a:ahLst/>
            <a:cxnLst/>
            <a:rect l="l" t="t" r="r" b="b"/>
            <a:pathLst>
              <a:path w="13762086" h="13336712">
                <a:moveTo>
                  <a:pt x="0" y="0"/>
                </a:moveTo>
                <a:lnTo>
                  <a:pt x="13762086" y="0"/>
                </a:lnTo>
                <a:lnTo>
                  <a:pt x="13762086" y="13336712"/>
                </a:lnTo>
                <a:lnTo>
                  <a:pt x="0" y="13336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3963677" y="44146"/>
            <a:ext cx="4318764" cy="4318764"/>
            <a:chOff x="0" y="0"/>
            <a:chExt cx="5758353" cy="5758353"/>
          </a:xfrm>
        </p:grpSpPr>
        <p:grpSp>
          <p:nvGrpSpPr>
            <p:cNvPr id="7" name="Group 7"/>
            <p:cNvGrpSpPr/>
            <p:nvPr/>
          </p:nvGrpSpPr>
          <p:grpSpPr>
            <a:xfrm>
              <a:off x="1435951" y="1137657"/>
              <a:ext cx="3483038" cy="3483038"/>
              <a:chOff x="0" y="0"/>
              <a:chExt cx="812800" cy="8128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0" name="Freeform 10"/>
            <p:cNvSpPr/>
            <p:nvPr/>
          </p:nvSpPr>
          <p:spPr>
            <a:xfrm>
              <a:off x="0" y="0"/>
              <a:ext cx="5758353" cy="5758353"/>
            </a:xfrm>
            <a:custGeom>
              <a:avLst/>
              <a:gdLst/>
              <a:ahLst/>
              <a:cxnLst/>
              <a:rect l="l" t="t" r="r" b="b"/>
              <a:pathLst>
                <a:path w="5758353" h="5758353">
                  <a:moveTo>
                    <a:pt x="0" y="0"/>
                  </a:moveTo>
                  <a:lnTo>
                    <a:pt x="5758353" y="0"/>
                  </a:lnTo>
                  <a:lnTo>
                    <a:pt x="5758353" y="5758353"/>
                  </a:lnTo>
                  <a:lnTo>
                    <a:pt x="0" y="57583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/>
              </a:stretch>
            </a:blipFill>
          </p:spPr>
        </p:sp>
      </p:grpSp>
      <p:sp>
        <p:nvSpPr>
          <p:cNvPr id="11" name="Freeform 11"/>
          <p:cNvSpPr/>
          <p:nvPr/>
        </p:nvSpPr>
        <p:spPr>
          <a:xfrm>
            <a:off x="2614980" y="1409524"/>
            <a:ext cx="1814780" cy="1587107"/>
          </a:xfrm>
          <a:custGeom>
            <a:avLst/>
            <a:gdLst/>
            <a:ahLst/>
            <a:cxnLst/>
            <a:rect l="l" t="t" r="r" b="b"/>
            <a:pathLst>
              <a:path w="1814780" h="1587107">
                <a:moveTo>
                  <a:pt x="0" y="0"/>
                </a:moveTo>
                <a:lnTo>
                  <a:pt x="1814780" y="0"/>
                </a:lnTo>
                <a:lnTo>
                  <a:pt x="1814780" y="1587107"/>
                </a:lnTo>
                <a:lnTo>
                  <a:pt x="0" y="158710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240931" y="1447624"/>
            <a:ext cx="2692659" cy="1473619"/>
          </a:xfrm>
          <a:custGeom>
            <a:avLst/>
            <a:gdLst/>
            <a:ahLst/>
            <a:cxnLst/>
            <a:rect l="l" t="t" r="r" b="b"/>
            <a:pathLst>
              <a:path w="2692659" h="1473619">
                <a:moveTo>
                  <a:pt x="0" y="0"/>
                </a:moveTo>
                <a:lnTo>
                  <a:pt x="2692659" y="0"/>
                </a:lnTo>
                <a:lnTo>
                  <a:pt x="2692659" y="1473619"/>
                </a:lnTo>
                <a:lnTo>
                  <a:pt x="0" y="147361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7259300" y="1028700"/>
            <a:ext cx="1634256" cy="1634256"/>
          </a:xfrm>
          <a:custGeom>
            <a:avLst/>
            <a:gdLst/>
            <a:ahLst/>
            <a:cxnLst/>
            <a:rect l="l" t="t" r="r" b="b"/>
            <a:pathLst>
              <a:path w="1634256" h="1634256">
                <a:moveTo>
                  <a:pt x="0" y="0"/>
                </a:moveTo>
                <a:lnTo>
                  <a:pt x="1634256" y="0"/>
                </a:lnTo>
                <a:lnTo>
                  <a:pt x="1634256" y="1634256"/>
                </a:lnTo>
                <a:lnTo>
                  <a:pt x="0" y="1634256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a:blipFill>
        </p:spPr>
      </p:sp>
      <p:grpSp>
        <p:nvGrpSpPr>
          <p:cNvPr id="43" name="Groupe 42"/>
          <p:cNvGrpSpPr/>
          <p:nvPr/>
        </p:nvGrpSpPr>
        <p:grpSpPr>
          <a:xfrm>
            <a:off x="8219681" y="178376"/>
            <a:ext cx="9879760" cy="9907819"/>
            <a:chOff x="8219681" y="178376"/>
            <a:chExt cx="9879760" cy="9907819"/>
          </a:xfrm>
        </p:grpSpPr>
        <p:sp>
          <p:nvSpPr>
            <p:cNvPr id="13" name="Freeform 13"/>
            <p:cNvSpPr/>
            <p:nvPr/>
          </p:nvSpPr>
          <p:spPr>
            <a:xfrm>
              <a:off x="11828063" y="1409524"/>
              <a:ext cx="3047681" cy="8676671"/>
            </a:xfrm>
            <a:custGeom>
              <a:avLst/>
              <a:gdLst/>
              <a:ahLst/>
              <a:cxnLst/>
              <a:rect l="l" t="t" r="r" b="b"/>
              <a:pathLst>
                <a:path w="3047681" h="8676671">
                  <a:moveTo>
                    <a:pt x="0" y="0"/>
                  </a:moveTo>
                  <a:lnTo>
                    <a:pt x="3047681" y="0"/>
                  </a:lnTo>
                  <a:lnTo>
                    <a:pt x="3047681" y="8676670"/>
                  </a:lnTo>
                  <a:lnTo>
                    <a:pt x="0" y="86766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xmlns="" r:embed="rId19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5" name="Group 15"/>
            <p:cNvGrpSpPr/>
            <p:nvPr/>
          </p:nvGrpSpPr>
          <p:grpSpPr>
            <a:xfrm>
              <a:off x="13940353" y="5673177"/>
              <a:ext cx="4159088" cy="1967689"/>
              <a:chOff x="0" y="0"/>
              <a:chExt cx="5545451" cy="2623586"/>
            </a:xfrm>
          </p:grpSpPr>
          <p:sp>
            <p:nvSpPr>
              <p:cNvPr id="16" name="Freeform 16"/>
              <p:cNvSpPr/>
              <p:nvPr/>
            </p:nvSpPr>
            <p:spPr>
              <a:xfrm rot="-10800000">
                <a:off x="0" y="0"/>
                <a:ext cx="5169627" cy="2623586"/>
              </a:xfrm>
              <a:custGeom>
                <a:avLst/>
                <a:gdLst/>
                <a:ahLst/>
                <a:cxnLst/>
                <a:rect l="l" t="t" r="r" b="b"/>
                <a:pathLst>
                  <a:path w="5169627" h="2623586">
                    <a:moveTo>
                      <a:pt x="0" y="0"/>
                    </a:moveTo>
                    <a:lnTo>
                      <a:pt x="5169627" y="0"/>
                    </a:lnTo>
                    <a:lnTo>
                      <a:pt x="5169627" y="2623586"/>
                    </a:lnTo>
                    <a:lnTo>
                      <a:pt x="0" y="2623586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0">
                  <a:extLst>
                    <a:ext uri="{96DAC541-7B7A-43D3-8B79-37D633B846F1}">
                      <asvg:svgBlip xmlns:asvg="http://schemas.microsoft.com/office/drawing/2016/SVG/main" xmlns="" r:embed="rId21"/>
                    </a:ext>
                  </a:extLst>
                </a:blip>
                <a:stretch>
                  <a:fillRect/>
                </a:stretch>
              </a:blipFill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252806" y="1055567"/>
                <a:ext cx="3971845" cy="60015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3283"/>
                  </a:lnSpc>
                </a:pPr>
                <a:r>
                  <a:rPr lang="en-US" sz="3283" spc="65">
                    <a:solidFill>
                      <a:srgbClr val="FEFFFF"/>
                    </a:solidFill>
                    <a:latin typeface="Londrina Solid"/>
                  </a:rPr>
                  <a:t>Les partenaires</a:t>
                </a:r>
              </a:p>
            </p:txBody>
          </p:sp>
          <p:sp>
            <p:nvSpPr>
              <p:cNvPr id="18" name="Freeform 18"/>
              <p:cNvSpPr/>
              <p:nvPr/>
            </p:nvSpPr>
            <p:spPr>
              <a:xfrm>
                <a:off x="916901" y="1815242"/>
                <a:ext cx="1667825" cy="437804"/>
              </a:xfrm>
              <a:custGeom>
                <a:avLst/>
                <a:gdLst/>
                <a:ahLst/>
                <a:cxnLst/>
                <a:rect l="l" t="t" r="r" b="b"/>
                <a:pathLst>
                  <a:path w="1667825" h="437804">
                    <a:moveTo>
                      <a:pt x="0" y="0"/>
                    </a:moveTo>
                    <a:lnTo>
                      <a:pt x="1667825" y="0"/>
                    </a:lnTo>
                    <a:lnTo>
                      <a:pt x="1667825" y="437804"/>
                    </a:lnTo>
                    <a:lnTo>
                      <a:pt x="0" y="437804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2">
                  <a:extLst>
                    <a:ext uri="{96DAC541-7B7A-43D3-8B79-37D633B846F1}">
                      <asvg:svgBlip xmlns:asvg="http://schemas.microsoft.com/office/drawing/2016/SVG/main" xmlns="" r:embed="rId23"/>
                    </a:ext>
                  </a:extLst>
                </a:blip>
                <a:stretch>
                  <a:fillRect/>
                </a:stretch>
              </a:blipFill>
            </p:spPr>
          </p:sp>
          <p:grpSp>
            <p:nvGrpSpPr>
              <p:cNvPr id="19" name="Group 19"/>
              <p:cNvGrpSpPr>
                <a:grpSpLocks noChangeAspect="1"/>
              </p:cNvGrpSpPr>
              <p:nvPr/>
            </p:nvGrpSpPr>
            <p:grpSpPr>
              <a:xfrm>
                <a:off x="3747764" y="17562"/>
                <a:ext cx="1797687" cy="1797680"/>
                <a:chOff x="0" y="0"/>
                <a:chExt cx="6350000" cy="6349975"/>
              </a:xfrm>
            </p:grpSpPr>
            <p:sp>
              <p:nvSpPr>
                <p:cNvPr id="20" name="Freeform 20"/>
                <p:cNvSpPr/>
                <p:nvPr/>
              </p:nvSpPr>
              <p:spPr>
                <a:xfrm>
                  <a:off x="0" y="0"/>
                  <a:ext cx="6350000" cy="63499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0000" h="6349974">
                      <a:moveTo>
                        <a:pt x="6350000" y="3175025"/>
                      </a:moveTo>
                      <a:cubicBezTo>
                        <a:pt x="6350000" y="4928451"/>
                        <a:pt x="4928476" y="6349974"/>
                        <a:pt x="3175000" y="6349974"/>
                      </a:cubicBezTo>
                      <a:cubicBezTo>
                        <a:pt x="1421498" y="6349974"/>
                        <a:pt x="0" y="4928451"/>
                        <a:pt x="0" y="3175025"/>
                      </a:cubicBezTo>
                      <a:cubicBezTo>
                        <a:pt x="0" y="1421511"/>
                        <a:pt x="1421498" y="0"/>
                        <a:pt x="3175000" y="0"/>
                      </a:cubicBezTo>
                      <a:cubicBezTo>
                        <a:pt x="4928501" y="0"/>
                        <a:pt x="6350000" y="1421511"/>
                        <a:pt x="6350000" y="3175025"/>
                      </a:cubicBezTo>
                      <a:close/>
                    </a:path>
                  </a:pathLst>
                </a:custGeom>
                <a:blipFill>
                  <a:blip r:embed="rId24"/>
                  <a:stretch>
                    <a:fillRect t="-17129" b="-17129"/>
                  </a:stretch>
                </a:blipFill>
              </p:spPr>
            </p:sp>
          </p:grpSp>
        </p:grpSp>
        <p:grpSp>
          <p:nvGrpSpPr>
            <p:cNvPr id="21" name="Group 21"/>
            <p:cNvGrpSpPr/>
            <p:nvPr/>
          </p:nvGrpSpPr>
          <p:grpSpPr>
            <a:xfrm>
              <a:off x="14201611" y="178376"/>
              <a:ext cx="3358018" cy="2980104"/>
              <a:chOff x="0" y="0"/>
              <a:chExt cx="4477358" cy="3973472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898844" y="473066"/>
                <a:ext cx="3578514" cy="3500406"/>
              </a:xfrm>
              <a:custGeom>
                <a:avLst/>
                <a:gdLst/>
                <a:ahLst/>
                <a:cxnLst/>
                <a:rect l="l" t="t" r="r" b="b"/>
                <a:pathLst>
                  <a:path w="3578514" h="3500406">
                    <a:moveTo>
                      <a:pt x="0" y="0"/>
                    </a:moveTo>
                    <a:lnTo>
                      <a:pt x="3578514" y="0"/>
                    </a:lnTo>
                    <a:lnTo>
                      <a:pt x="3578514" y="3500406"/>
                    </a:lnTo>
                    <a:lnTo>
                      <a:pt x="0" y="3500406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5">
                  <a:extLst>
                    <a:ext uri="{96DAC541-7B7A-43D3-8B79-37D633B846F1}">
                      <asvg:svgBlip xmlns:asvg="http://schemas.microsoft.com/office/drawing/2016/SVG/main" xmlns="" r:embed="rId26"/>
                    </a:ext>
                  </a:extLst>
                </a:blip>
                <a:stretch>
                  <a:fillRect/>
                </a:stretch>
              </a:blipFill>
            </p:spPr>
          </p:sp>
          <p:grpSp>
            <p:nvGrpSpPr>
              <p:cNvPr id="23" name="Group 23"/>
              <p:cNvGrpSpPr>
                <a:grpSpLocks noChangeAspect="1"/>
              </p:cNvGrpSpPr>
              <p:nvPr/>
            </p:nvGrpSpPr>
            <p:grpSpPr>
              <a:xfrm>
                <a:off x="0" y="0"/>
                <a:ext cx="1797687" cy="1797680"/>
                <a:chOff x="0" y="0"/>
                <a:chExt cx="6350000" cy="6349975"/>
              </a:xfrm>
            </p:grpSpPr>
            <p:sp>
              <p:nvSpPr>
                <p:cNvPr id="24" name="Freeform 24"/>
                <p:cNvSpPr/>
                <p:nvPr/>
              </p:nvSpPr>
              <p:spPr>
                <a:xfrm>
                  <a:off x="0" y="0"/>
                  <a:ext cx="6350000" cy="63499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0000" h="6349974">
                      <a:moveTo>
                        <a:pt x="6350000" y="3175025"/>
                      </a:moveTo>
                      <a:cubicBezTo>
                        <a:pt x="6350000" y="4928451"/>
                        <a:pt x="4928476" y="6349974"/>
                        <a:pt x="3175000" y="6349974"/>
                      </a:cubicBezTo>
                      <a:cubicBezTo>
                        <a:pt x="1421498" y="6349974"/>
                        <a:pt x="0" y="4928451"/>
                        <a:pt x="0" y="3175025"/>
                      </a:cubicBezTo>
                      <a:cubicBezTo>
                        <a:pt x="0" y="1421511"/>
                        <a:pt x="1421498" y="0"/>
                        <a:pt x="3175000" y="0"/>
                      </a:cubicBezTo>
                      <a:cubicBezTo>
                        <a:pt x="4928501" y="0"/>
                        <a:pt x="6350000" y="1421511"/>
                        <a:pt x="6350000" y="3175025"/>
                      </a:cubicBezTo>
                      <a:close/>
                    </a:path>
                  </a:pathLst>
                </a:custGeom>
                <a:blipFill>
                  <a:blip r:embed="rId27"/>
                  <a:stretch>
                    <a:fillRect/>
                  </a:stretch>
                </a:blipFill>
              </p:spPr>
            </p:sp>
          </p:grpSp>
          <p:sp>
            <p:nvSpPr>
              <p:cNvPr id="25" name="Freeform 25"/>
              <p:cNvSpPr/>
              <p:nvPr/>
            </p:nvSpPr>
            <p:spPr>
              <a:xfrm>
                <a:off x="1653968" y="2262399"/>
                <a:ext cx="1667825" cy="437804"/>
              </a:xfrm>
              <a:custGeom>
                <a:avLst/>
                <a:gdLst/>
                <a:ahLst/>
                <a:cxnLst/>
                <a:rect l="l" t="t" r="r" b="b"/>
                <a:pathLst>
                  <a:path w="1667825" h="437804">
                    <a:moveTo>
                      <a:pt x="0" y="0"/>
                    </a:moveTo>
                    <a:lnTo>
                      <a:pt x="1667826" y="0"/>
                    </a:lnTo>
                    <a:lnTo>
                      <a:pt x="1667826" y="437804"/>
                    </a:lnTo>
                    <a:lnTo>
                      <a:pt x="0" y="437804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2">
                  <a:extLst>
                    <a:ext uri="{96DAC541-7B7A-43D3-8B79-37D633B846F1}">
                      <asvg:svgBlip xmlns:asvg="http://schemas.microsoft.com/office/drawing/2016/SVG/main" xmlns="" r:embed="rId23"/>
                    </a:ext>
                  </a:extLst>
                </a:blip>
                <a:stretch>
                  <a:fillRect/>
                </a:stretch>
              </a:blipFill>
            </p:spPr>
          </p:sp>
          <p:sp>
            <p:nvSpPr>
              <p:cNvPr id="26" name="TextBox 26"/>
              <p:cNvSpPr txBox="1"/>
              <p:nvPr/>
            </p:nvSpPr>
            <p:spPr>
              <a:xfrm>
                <a:off x="1948111" y="1041378"/>
                <a:ext cx="2255808" cy="60015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3283"/>
                  </a:lnSpc>
                </a:pPr>
                <a:r>
                  <a:rPr lang="en-US" sz="3283" spc="65">
                    <a:solidFill>
                      <a:srgbClr val="FEFFFF"/>
                    </a:solidFill>
                    <a:latin typeface="Londrina Solid"/>
                  </a:rPr>
                  <a:t>La famille</a:t>
                </a:r>
              </a:p>
            </p:txBody>
          </p:sp>
        </p:grpSp>
        <p:grpSp>
          <p:nvGrpSpPr>
            <p:cNvPr id="27" name="Group 27"/>
            <p:cNvGrpSpPr/>
            <p:nvPr/>
          </p:nvGrpSpPr>
          <p:grpSpPr>
            <a:xfrm>
              <a:off x="8219681" y="178376"/>
              <a:ext cx="3989665" cy="2548106"/>
              <a:chOff x="0" y="0"/>
              <a:chExt cx="5319553" cy="3397475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1186090" y="197885"/>
                <a:ext cx="4133462" cy="3199590"/>
              </a:xfrm>
              <a:custGeom>
                <a:avLst/>
                <a:gdLst/>
                <a:ahLst/>
                <a:cxnLst/>
                <a:rect l="l" t="t" r="r" b="b"/>
                <a:pathLst>
                  <a:path w="4133462" h="3199590">
                    <a:moveTo>
                      <a:pt x="0" y="0"/>
                    </a:moveTo>
                    <a:lnTo>
                      <a:pt x="4133463" y="0"/>
                    </a:lnTo>
                    <a:lnTo>
                      <a:pt x="4133463" y="3199590"/>
                    </a:lnTo>
                    <a:lnTo>
                      <a:pt x="0" y="319959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8">
                  <a:extLst>
                    <a:ext uri="{96DAC541-7B7A-43D3-8B79-37D633B846F1}">
                      <asvg:svgBlip xmlns:asvg="http://schemas.microsoft.com/office/drawing/2016/SVG/main" xmlns="" r:embed="rId29"/>
                    </a:ext>
                  </a:extLst>
                </a:blip>
                <a:stretch>
                  <a:fillRect/>
                </a:stretch>
              </a:blipFill>
            </p:spPr>
          </p:sp>
          <p:grpSp>
            <p:nvGrpSpPr>
              <p:cNvPr id="29" name="Group 29"/>
              <p:cNvGrpSpPr>
                <a:grpSpLocks noChangeAspect="1"/>
              </p:cNvGrpSpPr>
              <p:nvPr/>
            </p:nvGrpSpPr>
            <p:grpSpPr>
              <a:xfrm>
                <a:off x="110033" y="0"/>
                <a:ext cx="1797687" cy="1797680"/>
                <a:chOff x="0" y="0"/>
                <a:chExt cx="6350000" cy="6349975"/>
              </a:xfrm>
            </p:grpSpPr>
            <p:sp>
              <p:nvSpPr>
                <p:cNvPr id="30" name="Freeform 30"/>
                <p:cNvSpPr/>
                <p:nvPr/>
              </p:nvSpPr>
              <p:spPr>
                <a:xfrm>
                  <a:off x="0" y="0"/>
                  <a:ext cx="6350000" cy="63499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0000" h="6349974">
                      <a:moveTo>
                        <a:pt x="6350000" y="3175025"/>
                      </a:moveTo>
                      <a:cubicBezTo>
                        <a:pt x="6350000" y="4928451"/>
                        <a:pt x="4928476" y="6349974"/>
                        <a:pt x="3175000" y="6349974"/>
                      </a:cubicBezTo>
                      <a:cubicBezTo>
                        <a:pt x="1421498" y="6349974"/>
                        <a:pt x="0" y="4928451"/>
                        <a:pt x="0" y="3175025"/>
                      </a:cubicBezTo>
                      <a:cubicBezTo>
                        <a:pt x="0" y="1421511"/>
                        <a:pt x="1421498" y="0"/>
                        <a:pt x="3175000" y="0"/>
                      </a:cubicBezTo>
                      <a:cubicBezTo>
                        <a:pt x="4928501" y="0"/>
                        <a:pt x="6350000" y="1421511"/>
                        <a:pt x="6350000" y="3175025"/>
                      </a:cubicBezTo>
                      <a:close/>
                    </a:path>
                  </a:pathLst>
                </a:custGeom>
                <a:blipFill>
                  <a:blip r:embed="rId30"/>
                  <a:stretch>
                    <a:fillRect l="-2479" r="-2479"/>
                  </a:stretch>
                </a:blipFill>
              </p:spPr>
            </p:sp>
          </p:grpSp>
          <p:sp>
            <p:nvSpPr>
              <p:cNvPr id="31" name="Freeform 31"/>
              <p:cNvSpPr/>
              <p:nvPr/>
            </p:nvSpPr>
            <p:spPr>
              <a:xfrm>
                <a:off x="2418909" y="1797680"/>
                <a:ext cx="1667825" cy="437804"/>
              </a:xfrm>
              <a:custGeom>
                <a:avLst/>
                <a:gdLst/>
                <a:ahLst/>
                <a:cxnLst/>
                <a:rect l="l" t="t" r="r" b="b"/>
                <a:pathLst>
                  <a:path w="1667825" h="437804">
                    <a:moveTo>
                      <a:pt x="0" y="0"/>
                    </a:moveTo>
                    <a:lnTo>
                      <a:pt x="1667825" y="0"/>
                    </a:lnTo>
                    <a:lnTo>
                      <a:pt x="1667825" y="437804"/>
                    </a:lnTo>
                    <a:lnTo>
                      <a:pt x="0" y="437804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2">
                  <a:extLst>
                    <a:ext uri="{96DAC541-7B7A-43D3-8B79-37D633B846F1}">
                      <asvg:svgBlip xmlns:asvg="http://schemas.microsoft.com/office/drawing/2016/SVG/main" xmlns="" r:embed="rId23"/>
                    </a:ext>
                  </a:extLst>
                </a:blip>
                <a:stretch>
                  <a:fillRect/>
                </a:stretch>
              </a:blipFill>
            </p:spPr>
          </p:sp>
          <p:sp>
            <p:nvSpPr>
              <p:cNvPr id="32" name="TextBox 32"/>
              <p:cNvSpPr txBox="1"/>
              <p:nvPr/>
            </p:nvSpPr>
            <p:spPr>
              <a:xfrm>
                <a:off x="1996965" y="457178"/>
                <a:ext cx="3204105" cy="114625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3283"/>
                  </a:lnSpc>
                </a:pPr>
                <a:r>
                  <a:rPr lang="en-US" sz="3283" spc="65">
                    <a:solidFill>
                      <a:srgbClr val="FEFFFF"/>
                    </a:solidFill>
                    <a:latin typeface="Londrina Solid"/>
                  </a:rPr>
                  <a:t>La personne accompagnée</a:t>
                </a:r>
              </a:p>
            </p:txBody>
          </p:sp>
          <p:grpSp>
            <p:nvGrpSpPr>
              <p:cNvPr id="33" name="Group 33"/>
              <p:cNvGrpSpPr>
                <a:grpSpLocks noChangeAspect="1"/>
              </p:cNvGrpSpPr>
              <p:nvPr/>
            </p:nvGrpSpPr>
            <p:grpSpPr>
              <a:xfrm>
                <a:off x="0" y="1324429"/>
                <a:ext cx="1797687" cy="1797680"/>
                <a:chOff x="0" y="0"/>
                <a:chExt cx="6350000" cy="6349975"/>
              </a:xfrm>
            </p:grpSpPr>
            <p:sp>
              <p:nvSpPr>
                <p:cNvPr id="34" name="Freeform 34"/>
                <p:cNvSpPr/>
                <p:nvPr/>
              </p:nvSpPr>
              <p:spPr>
                <a:xfrm>
                  <a:off x="0" y="0"/>
                  <a:ext cx="6350000" cy="63499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0000" h="6349974">
                      <a:moveTo>
                        <a:pt x="6350000" y="3175025"/>
                      </a:moveTo>
                      <a:cubicBezTo>
                        <a:pt x="6350000" y="4928451"/>
                        <a:pt x="4928476" y="6349974"/>
                        <a:pt x="3175000" y="6349974"/>
                      </a:cubicBezTo>
                      <a:cubicBezTo>
                        <a:pt x="1421498" y="6349974"/>
                        <a:pt x="0" y="4928451"/>
                        <a:pt x="0" y="3175025"/>
                      </a:cubicBezTo>
                      <a:cubicBezTo>
                        <a:pt x="0" y="1421511"/>
                        <a:pt x="1421498" y="0"/>
                        <a:pt x="3175000" y="0"/>
                      </a:cubicBezTo>
                      <a:cubicBezTo>
                        <a:pt x="4928501" y="0"/>
                        <a:pt x="6350000" y="1421511"/>
                        <a:pt x="6350000" y="3175025"/>
                      </a:cubicBezTo>
                      <a:close/>
                    </a:path>
                  </a:pathLst>
                </a:custGeom>
                <a:blipFill>
                  <a:blip r:embed="rId31"/>
                  <a:stretch>
                    <a:fillRect t="-3355" b="-3355"/>
                  </a:stretch>
                </a:blipFill>
              </p:spPr>
            </p:sp>
          </p:grpSp>
        </p:grpSp>
        <p:grpSp>
          <p:nvGrpSpPr>
            <p:cNvPr id="35" name="Group 35"/>
            <p:cNvGrpSpPr/>
            <p:nvPr/>
          </p:nvGrpSpPr>
          <p:grpSpPr>
            <a:xfrm>
              <a:off x="8685597" y="5747859"/>
              <a:ext cx="3549715" cy="2165489"/>
              <a:chOff x="0" y="0"/>
              <a:chExt cx="4732954" cy="2887318"/>
            </a:xfrm>
          </p:grpSpPr>
          <p:sp>
            <p:nvSpPr>
              <p:cNvPr id="36" name="Freeform 36"/>
              <p:cNvSpPr/>
              <p:nvPr/>
            </p:nvSpPr>
            <p:spPr>
              <a:xfrm rot="-10800000">
                <a:off x="325203" y="187571"/>
                <a:ext cx="4407751" cy="2699747"/>
              </a:xfrm>
              <a:custGeom>
                <a:avLst/>
                <a:gdLst/>
                <a:ahLst/>
                <a:cxnLst/>
                <a:rect l="l" t="t" r="r" b="b"/>
                <a:pathLst>
                  <a:path w="4407751" h="2699747">
                    <a:moveTo>
                      <a:pt x="0" y="0"/>
                    </a:moveTo>
                    <a:lnTo>
                      <a:pt x="4407751" y="0"/>
                    </a:lnTo>
                    <a:lnTo>
                      <a:pt x="4407751" y="2699747"/>
                    </a:lnTo>
                    <a:lnTo>
                      <a:pt x="0" y="269974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32">
                  <a:extLst>
                    <a:ext uri="{96DAC541-7B7A-43D3-8B79-37D633B846F1}">
                      <asvg:svgBlip xmlns:asvg="http://schemas.microsoft.com/office/drawing/2016/SVG/main" xmlns="" r:embed="rId33"/>
                    </a:ext>
                  </a:extLst>
                </a:blip>
                <a:stretch>
                  <a:fillRect/>
                </a:stretch>
              </a:blipFill>
            </p:spPr>
          </p:sp>
          <p:grpSp>
            <p:nvGrpSpPr>
              <p:cNvPr id="37" name="Group 37"/>
              <p:cNvGrpSpPr>
                <a:grpSpLocks noChangeAspect="1"/>
              </p:cNvGrpSpPr>
              <p:nvPr/>
            </p:nvGrpSpPr>
            <p:grpSpPr>
              <a:xfrm>
                <a:off x="0" y="0"/>
                <a:ext cx="1797687" cy="1797680"/>
                <a:chOff x="0" y="0"/>
                <a:chExt cx="6350000" cy="6349975"/>
              </a:xfrm>
            </p:grpSpPr>
            <p:sp>
              <p:nvSpPr>
                <p:cNvPr id="38" name="Freeform 38"/>
                <p:cNvSpPr/>
                <p:nvPr/>
              </p:nvSpPr>
              <p:spPr>
                <a:xfrm>
                  <a:off x="0" y="0"/>
                  <a:ext cx="6350000" cy="63499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0000" h="6349974">
                      <a:moveTo>
                        <a:pt x="6350000" y="3175025"/>
                      </a:moveTo>
                      <a:cubicBezTo>
                        <a:pt x="6350000" y="4928451"/>
                        <a:pt x="4928476" y="6349974"/>
                        <a:pt x="3175000" y="6349974"/>
                      </a:cubicBezTo>
                      <a:cubicBezTo>
                        <a:pt x="1421498" y="6349974"/>
                        <a:pt x="0" y="4928451"/>
                        <a:pt x="0" y="3175025"/>
                      </a:cubicBezTo>
                      <a:cubicBezTo>
                        <a:pt x="0" y="1421511"/>
                        <a:pt x="1421498" y="0"/>
                        <a:pt x="3175000" y="0"/>
                      </a:cubicBezTo>
                      <a:cubicBezTo>
                        <a:pt x="4928501" y="0"/>
                        <a:pt x="6350000" y="1421511"/>
                        <a:pt x="6350000" y="3175025"/>
                      </a:cubicBezTo>
                      <a:close/>
                    </a:path>
                  </a:pathLst>
                </a:custGeom>
                <a:blipFill>
                  <a:blip r:embed="rId34"/>
                  <a:stretch>
                    <a:fillRect l="-30768" r="-30768"/>
                  </a:stretch>
                </a:blipFill>
              </p:spPr>
            </p:sp>
          </p:grpSp>
          <p:sp>
            <p:nvSpPr>
              <p:cNvPr id="39" name="Freeform 39"/>
              <p:cNvSpPr/>
              <p:nvPr/>
            </p:nvSpPr>
            <p:spPr>
              <a:xfrm>
                <a:off x="1980015" y="1934568"/>
                <a:ext cx="1667825" cy="437804"/>
              </a:xfrm>
              <a:custGeom>
                <a:avLst/>
                <a:gdLst/>
                <a:ahLst/>
                <a:cxnLst/>
                <a:rect l="l" t="t" r="r" b="b"/>
                <a:pathLst>
                  <a:path w="1667825" h="437804">
                    <a:moveTo>
                      <a:pt x="0" y="0"/>
                    </a:moveTo>
                    <a:lnTo>
                      <a:pt x="1667825" y="0"/>
                    </a:lnTo>
                    <a:lnTo>
                      <a:pt x="1667825" y="437804"/>
                    </a:lnTo>
                    <a:lnTo>
                      <a:pt x="0" y="437804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2">
                  <a:extLst>
                    <a:ext uri="{96DAC541-7B7A-43D3-8B79-37D633B846F1}">
                      <asvg:svgBlip xmlns:asvg="http://schemas.microsoft.com/office/drawing/2016/SVG/main" xmlns="" r:embed="rId23"/>
                    </a:ext>
                  </a:extLst>
                </a:blip>
                <a:stretch>
                  <a:fillRect/>
                </a:stretch>
              </a:blipFill>
            </p:spPr>
          </p:sp>
          <p:sp>
            <p:nvSpPr>
              <p:cNvPr id="40" name="TextBox 40"/>
              <p:cNvSpPr txBox="1"/>
              <p:nvPr/>
            </p:nvSpPr>
            <p:spPr>
              <a:xfrm>
                <a:off x="1980015" y="940715"/>
                <a:ext cx="2718316" cy="60015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3283"/>
                  </a:lnSpc>
                </a:pPr>
                <a:r>
                  <a:rPr lang="en-US" sz="3283" spc="65">
                    <a:solidFill>
                      <a:srgbClr val="FEFFFF"/>
                    </a:solidFill>
                    <a:latin typeface="Londrina Solid"/>
                  </a:rPr>
                  <a:t>L'équipe</a:t>
                </a:r>
              </a:p>
            </p:txBody>
          </p:sp>
        </p:grpSp>
      </p:grpSp>
      <p:sp>
        <p:nvSpPr>
          <p:cNvPr id="41" name="TextBox 41"/>
          <p:cNvSpPr txBox="1"/>
          <p:nvPr/>
        </p:nvSpPr>
        <p:spPr>
          <a:xfrm>
            <a:off x="339731" y="4486736"/>
            <a:ext cx="7247893" cy="54288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09"/>
              </a:lnSpc>
            </a:pPr>
            <a:r>
              <a:rPr lang="en-US" sz="7109" dirty="0" err="1">
                <a:solidFill>
                  <a:srgbClr val="FEFFFF"/>
                </a:solidFill>
                <a:latin typeface="Londrina Solid Heavy"/>
              </a:rPr>
              <a:t>Sécuriser</a:t>
            </a:r>
            <a:r>
              <a:rPr lang="en-US" sz="7109" dirty="0">
                <a:solidFill>
                  <a:srgbClr val="FEFFFF"/>
                </a:solidFill>
                <a:latin typeface="Londrina Solid Heavy"/>
              </a:rPr>
              <a:t> la communication </a:t>
            </a:r>
            <a:r>
              <a:rPr lang="en-US" sz="7109" dirty="0" err="1">
                <a:solidFill>
                  <a:srgbClr val="FEFFFF"/>
                </a:solidFill>
                <a:latin typeface="Londrina Solid Heavy"/>
              </a:rPr>
              <a:t>lors</a:t>
            </a:r>
            <a:r>
              <a:rPr lang="en-US" sz="7109" dirty="0">
                <a:solidFill>
                  <a:srgbClr val="FEFFFF"/>
                </a:solidFill>
                <a:latin typeface="Londrina Solid Heavy"/>
              </a:rPr>
              <a:t> de la </a:t>
            </a:r>
            <a:r>
              <a:rPr lang="en-US" sz="7109" dirty="0" err="1">
                <a:solidFill>
                  <a:srgbClr val="FEFFFF"/>
                </a:solidFill>
                <a:latin typeface="Londrina Solid Heavy"/>
              </a:rPr>
              <a:t>prise</a:t>
            </a:r>
            <a:r>
              <a:rPr lang="en-US" sz="7109" dirty="0">
                <a:solidFill>
                  <a:srgbClr val="FEFFFF"/>
                </a:solidFill>
                <a:latin typeface="Londrina Solid Heavy"/>
              </a:rPr>
              <a:t> </a:t>
            </a:r>
            <a:r>
              <a:rPr lang="en-US" sz="7109" dirty="0" err="1">
                <a:solidFill>
                  <a:srgbClr val="FEFFFF"/>
                </a:solidFill>
                <a:latin typeface="Londrina Solid Heavy"/>
              </a:rPr>
              <a:t>en</a:t>
            </a:r>
            <a:r>
              <a:rPr lang="en-US" sz="7109" dirty="0">
                <a:solidFill>
                  <a:srgbClr val="FEFFFF"/>
                </a:solidFill>
                <a:latin typeface="Londrina Solid Heavy"/>
              </a:rPr>
              <a:t> charge des </a:t>
            </a:r>
            <a:r>
              <a:rPr lang="en-US" sz="7109" dirty="0" err="1">
                <a:solidFill>
                  <a:srgbClr val="FEFFFF"/>
                </a:solidFill>
                <a:latin typeface="Londrina Solid Heavy"/>
              </a:rPr>
              <a:t>personnes</a:t>
            </a:r>
            <a:r>
              <a:rPr lang="en-US" sz="7109" dirty="0">
                <a:solidFill>
                  <a:srgbClr val="FEFFFF"/>
                </a:solidFill>
                <a:latin typeface="Londrina Solid Heavy"/>
              </a:rPr>
              <a:t> </a:t>
            </a:r>
            <a:r>
              <a:rPr lang="en-US" sz="7109" dirty="0" err="1">
                <a:solidFill>
                  <a:srgbClr val="FEFFFF"/>
                </a:solidFill>
                <a:latin typeface="Londrina Solid Heavy"/>
              </a:rPr>
              <a:t>accompagnées</a:t>
            </a:r>
            <a:r>
              <a:rPr lang="en-US" sz="7109" dirty="0">
                <a:solidFill>
                  <a:srgbClr val="FEFFFF"/>
                </a:solidFill>
                <a:latin typeface="Londrina Solid Heavy"/>
              </a:rPr>
              <a:t> au domicile</a:t>
            </a:r>
          </a:p>
        </p:txBody>
      </p:sp>
      <p:sp>
        <p:nvSpPr>
          <p:cNvPr id="44" name="ZoneTexte 43"/>
          <p:cNvSpPr txBox="1"/>
          <p:nvPr/>
        </p:nvSpPr>
        <p:spPr>
          <a:xfrm rot="16200000">
            <a:off x="-2043851" y="1999767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p:transition spd="med" advTm="5000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662850">
            <a:off x="-8804107" y="-5431761"/>
            <a:ext cx="14834179" cy="17050780"/>
          </a:xfrm>
          <a:custGeom>
            <a:avLst/>
            <a:gdLst/>
            <a:ahLst/>
            <a:cxnLst/>
            <a:rect l="l" t="t" r="r" b="b"/>
            <a:pathLst>
              <a:path w="14834179" h="17050780">
                <a:moveTo>
                  <a:pt x="0" y="0"/>
                </a:moveTo>
                <a:lnTo>
                  <a:pt x="14834179" y="0"/>
                </a:lnTo>
                <a:lnTo>
                  <a:pt x="14834179" y="17050780"/>
                </a:lnTo>
                <a:lnTo>
                  <a:pt x="0" y="170507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88866" y="428758"/>
            <a:ext cx="3425521" cy="3425521"/>
            <a:chOff x="0" y="0"/>
            <a:chExt cx="4567361" cy="4567361"/>
          </a:xfrm>
        </p:grpSpPr>
        <p:grpSp>
          <p:nvGrpSpPr>
            <p:cNvPr id="4" name="Group 4"/>
            <p:cNvGrpSpPr/>
            <p:nvPr/>
          </p:nvGrpSpPr>
          <p:grpSpPr>
            <a:xfrm rot="-899999">
              <a:off x="419063" y="419063"/>
              <a:ext cx="3729234" cy="3729234"/>
              <a:chOff x="0" y="0"/>
              <a:chExt cx="812800" cy="8128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EFFFF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64342" tIns="64342" rIns="64342" bIns="64342" rtlCol="0" anchor="ctr"/>
              <a:lstStyle/>
              <a:p>
                <a:pPr algn="ctr">
                  <a:lnSpc>
                    <a:spcPts val="2711"/>
                  </a:lnSpc>
                </a:pPr>
                <a:endParaRPr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>
              <a:off x="1115808" y="1139206"/>
              <a:ext cx="2540731" cy="2540731"/>
              <a:chOff x="0" y="0"/>
              <a:chExt cx="812800" cy="8128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0" name="Freeform 10"/>
            <p:cNvSpPr/>
            <p:nvPr/>
          </p:nvSpPr>
          <p:spPr>
            <a:xfrm>
              <a:off x="68342" y="309333"/>
              <a:ext cx="4200478" cy="4200478"/>
            </a:xfrm>
            <a:custGeom>
              <a:avLst/>
              <a:gdLst/>
              <a:ahLst/>
              <a:cxnLst/>
              <a:rect l="l" t="t" r="r" b="b"/>
              <a:pathLst>
                <a:path w="4200478" h="4200478">
                  <a:moveTo>
                    <a:pt x="0" y="0"/>
                  </a:moveTo>
                  <a:lnTo>
                    <a:pt x="4200477" y="0"/>
                  </a:lnTo>
                  <a:lnTo>
                    <a:pt x="4200477" y="4200478"/>
                  </a:lnTo>
                  <a:lnTo>
                    <a:pt x="0" y="42004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74616" y="8701857"/>
            <a:ext cx="2505807" cy="413458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3062203" y="17822"/>
            <a:ext cx="14911825" cy="21566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70"/>
              </a:lnSpc>
            </a:pPr>
            <a:r>
              <a:rPr lang="en-US" sz="6438">
                <a:solidFill>
                  <a:srgbClr val="06989E"/>
                </a:solidFill>
                <a:latin typeface="Poppins Bold"/>
              </a:rPr>
              <a:t>Je </a:t>
            </a:r>
            <a:r>
              <a:rPr lang="en-US" sz="6438" dirty="0" err="1">
                <a:solidFill>
                  <a:srgbClr val="06989E"/>
                </a:solidFill>
                <a:latin typeface="Poppins Bold"/>
              </a:rPr>
              <a:t>sécurise</a:t>
            </a:r>
            <a:r>
              <a:rPr lang="en-US" sz="6438" dirty="0">
                <a:solidFill>
                  <a:srgbClr val="06989E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06989E"/>
                </a:solidFill>
                <a:latin typeface="Poppins Bold"/>
              </a:rPr>
              <a:t>l'information</a:t>
            </a:r>
            <a:r>
              <a:rPr lang="en-US" sz="6438" dirty="0">
                <a:solidFill>
                  <a:srgbClr val="06989E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06989E"/>
                </a:solidFill>
                <a:latin typeface="Poppins Bold"/>
              </a:rPr>
              <a:t>auprès</a:t>
            </a:r>
            <a:r>
              <a:rPr lang="en-US" sz="6438" dirty="0">
                <a:solidFill>
                  <a:srgbClr val="06989E"/>
                </a:solidFill>
                <a:latin typeface="Poppins Bold"/>
              </a:rPr>
              <a:t> des </a:t>
            </a:r>
            <a:r>
              <a:rPr lang="en-US" sz="6438" dirty="0" err="1">
                <a:solidFill>
                  <a:srgbClr val="06989E"/>
                </a:solidFill>
                <a:latin typeface="Poppins Bold"/>
              </a:rPr>
              <a:t>différents</a:t>
            </a:r>
            <a:r>
              <a:rPr lang="en-US" sz="6438" dirty="0">
                <a:solidFill>
                  <a:srgbClr val="06989E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06989E"/>
                </a:solidFill>
                <a:latin typeface="Poppins Bold"/>
              </a:rPr>
              <a:t>interlocuteurs</a:t>
            </a:r>
            <a:endParaRPr lang="en-US" sz="6438" dirty="0">
              <a:solidFill>
                <a:srgbClr val="06989E"/>
              </a:solidFill>
              <a:latin typeface="Poppins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74616" y="5620279"/>
            <a:ext cx="4294703" cy="2768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81"/>
              </a:lnSpc>
            </a:pPr>
            <a:r>
              <a:rPr lang="en-US" sz="7181">
                <a:solidFill>
                  <a:srgbClr val="FEFFFF"/>
                </a:solidFill>
                <a:latin typeface="Londrina Solid Heavy"/>
              </a:rPr>
              <a:t>Les bons gestes à adopter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969594" y="3585776"/>
            <a:ext cx="13938093" cy="389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03"/>
              </a:lnSpc>
            </a:pPr>
            <a:r>
              <a:rPr lang="en-US" sz="2310" dirty="0">
                <a:solidFill>
                  <a:srgbClr val="1E3148"/>
                </a:solidFill>
                <a:latin typeface="Poppins"/>
              </a:rPr>
              <a:t>Je </a:t>
            </a:r>
            <a:r>
              <a:rPr lang="en-US" sz="2310" dirty="0" err="1">
                <a:solidFill>
                  <a:srgbClr val="1E3148"/>
                </a:solidFill>
                <a:latin typeface="Poppins"/>
              </a:rPr>
              <a:t>m’assure</a:t>
            </a:r>
            <a:r>
              <a:rPr lang="en-US" sz="2310" dirty="0">
                <a:solidFill>
                  <a:srgbClr val="1E3148"/>
                </a:solidFill>
                <a:latin typeface="Poppins"/>
              </a:rPr>
              <a:t> que</a:t>
            </a:r>
            <a:r>
              <a:rPr lang="en-US" sz="2310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2310" dirty="0" err="1">
                <a:solidFill>
                  <a:srgbClr val="1E3148"/>
                </a:solidFill>
                <a:latin typeface="Poppins Bold"/>
              </a:rPr>
              <a:t>toutes</a:t>
            </a:r>
            <a:r>
              <a:rPr lang="en-US" sz="2310" dirty="0">
                <a:solidFill>
                  <a:srgbClr val="1E3148"/>
                </a:solidFill>
                <a:latin typeface="Poppins Bold"/>
              </a:rPr>
              <a:t> les </a:t>
            </a:r>
            <a:r>
              <a:rPr lang="en-US" sz="2310" dirty="0" err="1">
                <a:solidFill>
                  <a:srgbClr val="1E3148"/>
                </a:solidFill>
                <a:latin typeface="Poppins Bold"/>
              </a:rPr>
              <a:t>personnes</a:t>
            </a:r>
            <a:r>
              <a:rPr lang="en-US" sz="2310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2310" dirty="0" err="1">
                <a:solidFill>
                  <a:srgbClr val="1E3148"/>
                </a:solidFill>
                <a:latin typeface="Poppins Bold"/>
              </a:rPr>
              <a:t>impliquées</a:t>
            </a:r>
            <a:r>
              <a:rPr lang="en-US" sz="2310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2310" dirty="0" err="1">
                <a:solidFill>
                  <a:srgbClr val="1E3148"/>
                </a:solidFill>
                <a:latin typeface="Poppins"/>
              </a:rPr>
              <a:t>dans</a:t>
            </a:r>
            <a:r>
              <a:rPr lang="en-US" sz="2310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2310" dirty="0" err="1">
                <a:solidFill>
                  <a:srgbClr val="1E3148"/>
                </a:solidFill>
                <a:latin typeface="Poppins"/>
              </a:rPr>
              <a:t>une</a:t>
            </a:r>
            <a:r>
              <a:rPr lang="en-US" sz="2310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2310" dirty="0" err="1">
                <a:solidFill>
                  <a:srgbClr val="1E3148"/>
                </a:solidFill>
                <a:latin typeface="Poppins"/>
              </a:rPr>
              <a:t>prise</a:t>
            </a:r>
            <a:r>
              <a:rPr lang="en-US" sz="2310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2310" dirty="0" err="1">
                <a:solidFill>
                  <a:srgbClr val="1E3148"/>
                </a:solidFill>
                <a:latin typeface="Poppins"/>
              </a:rPr>
              <a:t>en</a:t>
            </a:r>
            <a:r>
              <a:rPr lang="en-US" sz="2310" dirty="0">
                <a:solidFill>
                  <a:srgbClr val="1E3148"/>
                </a:solidFill>
                <a:latin typeface="Poppins"/>
              </a:rPr>
              <a:t> charge </a:t>
            </a:r>
            <a:r>
              <a:rPr lang="en-US" sz="2310" dirty="0" err="1">
                <a:solidFill>
                  <a:srgbClr val="1E3148"/>
                </a:solidFill>
                <a:latin typeface="Poppins Bold"/>
              </a:rPr>
              <a:t>sont</a:t>
            </a:r>
            <a:r>
              <a:rPr lang="en-US" sz="2310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2310" dirty="0" err="1">
                <a:solidFill>
                  <a:srgbClr val="1E3148"/>
                </a:solidFill>
                <a:latin typeface="Poppins Bold"/>
              </a:rPr>
              <a:t>informées</a:t>
            </a:r>
            <a:r>
              <a:rPr lang="en-US" sz="2310" dirty="0">
                <a:solidFill>
                  <a:srgbClr val="1E3148"/>
                </a:solidFill>
                <a:latin typeface="Poppins Bold"/>
              </a:rPr>
              <a:t> </a:t>
            </a:r>
            <a:r>
              <a:rPr lang="en-US" sz="2310" dirty="0">
                <a:solidFill>
                  <a:srgbClr val="1E3148"/>
                </a:solidFill>
                <a:latin typeface="Poppins"/>
              </a:rPr>
              <a:t>: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6133855" y="4055410"/>
            <a:ext cx="11714213" cy="1637807"/>
            <a:chOff x="0" y="0"/>
            <a:chExt cx="15618950" cy="2183743"/>
          </a:xfrm>
        </p:grpSpPr>
        <p:sp>
          <p:nvSpPr>
            <p:cNvPr id="18" name="TextBox 18"/>
            <p:cNvSpPr txBox="1"/>
            <p:nvPr/>
          </p:nvSpPr>
          <p:spPr>
            <a:xfrm>
              <a:off x="2765179" y="176125"/>
              <a:ext cx="12853771" cy="20076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008"/>
                </a:lnSpc>
              </a:pP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Je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vérifie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auprès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de la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personne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accompagnée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qu’elle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a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bien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compris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l’information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que je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lui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transmets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en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utilisant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la </a:t>
              </a:r>
              <a:r>
                <a:rPr lang="en-US" sz="2314" dirty="0">
                  <a:solidFill>
                    <a:srgbClr val="1E3148"/>
                  </a:solidFill>
                  <a:latin typeface="Poppins Bold"/>
                </a:rPr>
                <a:t>reformulation 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et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en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laissant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une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>
                  <a:solidFill>
                    <a:srgbClr val="1E3148"/>
                  </a:solidFill>
                  <a:latin typeface="Poppins Bold"/>
                </a:rPr>
                <a:t>trace </a:t>
              </a:r>
              <a:r>
                <a:rPr lang="en-US" sz="2314" dirty="0" err="1">
                  <a:solidFill>
                    <a:srgbClr val="1E3148"/>
                  </a:solidFill>
                  <a:latin typeface="Poppins Bold"/>
                </a:rPr>
                <a:t>écrite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lorsque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cela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est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approprié</a:t>
              </a:r>
              <a:endParaRPr lang="en-US" sz="2314" dirty="0">
                <a:solidFill>
                  <a:srgbClr val="1E3148"/>
                </a:solidFill>
                <a:latin typeface="Poppins"/>
              </a:endParaRPr>
            </a:p>
          </p:txBody>
        </p:sp>
        <p:grpSp>
          <p:nvGrpSpPr>
            <p:cNvPr id="19" name="Group 19"/>
            <p:cNvGrpSpPr>
              <a:grpSpLocks noChangeAspect="1"/>
            </p:cNvGrpSpPr>
            <p:nvPr/>
          </p:nvGrpSpPr>
          <p:grpSpPr>
            <a:xfrm>
              <a:off x="923314" y="77896"/>
              <a:ext cx="1415297" cy="1415292"/>
              <a:chOff x="0" y="0"/>
              <a:chExt cx="6350000" cy="6349975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 l="-2479" r="-2479"/>
                </a:stretch>
              </a:blipFill>
            </p:spPr>
          </p:sp>
        </p:grpSp>
        <p:grpSp>
          <p:nvGrpSpPr>
            <p:cNvPr id="21" name="Group 21"/>
            <p:cNvGrpSpPr>
              <a:grpSpLocks noChangeAspect="1"/>
            </p:cNvGrpSpPr>
            <p:nvPr/>
          </p:nvGrpSpPr>
          <p:grpSpPr>
            <a:xfrm>
              <a:off x="0" y="0"/>
              <a:ext cx="1415297" cy="1415292"/>
              <a:chOff x="0" y="0"/>
              <a:chExt cx="6350000" cy="634997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7"/>
                <a:stretch>
                  <a:fillRect t="-3355" b="-3355"/>
                </a:stretch>
              </a:blipFill>
            </p:spPr>
          </p:sp>
        </p:grpSp>
      </p:grpSp>
      <p:grpSp>
        <p:nvGrpSpPr>
          <p:cNvPr id="23" name="Group 23"/>
          <p:cNvGrpSpPr/>
          <p:nvPr/>
        </p:nvGrpSpPr>
        <p:grpSpPr>
          <a:xfrm>
            <a:off x="6739678" y="5925488"/>
            <a:ext cx="11108391" cy="1100506"/>
            <a:chOff x="0" y="0"/>
            <a:chExt cx="14811187" cy="1467342"/>
          </a:xfrm>
        </p:grpSpPr>
        <p:sp>
          <p:nvSpPr>
            <p:cNvPr id="24" name="TextBox 24"/>
            <p:cNvSpPr txBox="1"/>
            <p:nvPr/>
          </p:nvSpPr>
          <p:spPr>
            <a:xfrm>
              <a:off x="1451357" y="-38100"/>
              <a:ext cx="13359830" cy="15054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008"/>
                </a:lnSpc>
              </a:pP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Je communique les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informations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à </a:t>
              </a:r>
              <a:r>
                <a:rPr lang="en-US" sz="2314" dirty="0" err="1">
                  <a:solidFill>
                    <a:srgbClr val="1E3148"/>
                  </a:solidFill>
                  <a:latin typeface="Poppins Bold"/>
                </a:rPr>
                <a:t>l’équipe</a:t>
              </a:r>
              <a:r>
                <a:rPr lang="en-US" sz="2314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du SAD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en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complétant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le </a:t>
              </a:r>
              <a:r>
                <a:rPr lang="en-US" sz="2314" dirty="0" err="1">
                  <a:solidFill>
                    <a:srgbClr val="1E3148"/>
                  </a:solidFill>
                  <a:latin typeface="Poppins Bold"/>
                </a:rPr>
                <a:t>logiciel</a:t>
              </a:r>
              <a:r>
                <a:rPr lang="en-US" sz="2314" dirty="0">
                  <a:solidFill>
                    <a:srgbClr val="1E3148"/>
                  </a:solidFill>
                  <a:latin typeface="Poppins Bold"/>
                </a:rPr>
                <a:t> de </a:t>
              </a:r>
              <a:r>
                <a:rPr lang="en-US" sz="2314" dirty="0" err="1">
                  <a:solidFill>
                    <a:srgbClr val="1E3148"/>
                  </a:solidFill>
                  <a:latin typeface="Poppins Bold"/>
                </a:rPr>
                <a:t>soin</a:t>
              </a:r>
              <a:r>
                <a:rPr lang="en-US" sz="2314" dirty="0">
                  <a:solidFill>
                    <a:srgbClr val="1E3148"/>
                  </a:solidFill>
                  <a:latin typeface="Poppins Bold"/>
                </a:rPr>
                <a:t> et les </a:t>
              </a:r>
              <a:r>
                <a:rPr lang="en-US" sz="2314" dirty="0" err="1">
                  <a:solidFill>
                    <a:srgbClr val="1E3148"/>
                  </a:solidFill>
                  <a:latin typeface="Poppins Bold"/>
                </a:rPr>
                <a:t>outils</a:t>
              </a:r>
              <a:r>
                <a:rPr lang="en-US" sz="2314" dirty="0">
                  <a:solidFill>
                    <a:srgbClr val="1E3148"/>
                  </a:solidFill>
                  <a:latin typeface="Poppins Bold"/>
                </a:rPr>
                <a:t> de transmissions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utilisés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. </a:t>
              </a:r>
              <a:r>
                <a:rPr lang="en-US" sz="2314" dirty="0">
                  <a:solidFill>
                    <a:srgbClr val="1E3148"/>
                  </a:solidFill>
                  <a:latin typeface="Poppins Bold"/>
                </a:rPr>
                <a:t>Les transmissions </a:t>
              </a:r>
              <a:r>
                <a:rPr lang="en-US" sz="2314" dirty="0" err="1">
                  <a:solidFill>
                    <a:srgbClr val="1E3148"/>
                  </a:solidFill>
                  <a:latin typeface="Poppins Bold"/>
                </a:rPr>
                <a:t>orales</a:t>
              </a:r>
              <a:r>
                <a:rPr lang="en-US" sz="2314" dirty="0">
                  <a:solidFill>
                    <a:srgbClr val="1E3148"/>
                  </a:solidFill>
                  <a:latin typeface="Poppins Bold"/>
                </a:rPr>
                <a:t> ne </a:t>
              </a:r>
              <a:r>
                <a:rPr lang="en-US" sz="2314" dirty="0" err="1">
                  <a:solidFill>
                    <a:srgbClr val="1E3148"/>
                  </a:solidFill>
                  <a:latin typeface="Poppins Bold"/>
                </a:rPr>
                <a:t>suffisent</a:t>
              </a:r>
              <a:r>
                <a:rPr lang="en-US" sz="2314" dirty="0">
                  <a:solidFill>
                    <a:srgbClr val="1E3148"/>
                  </a:solidFill>
                  <a:latin typeface="Poppins Bold"/>
                </a:rPr>
                <a:t> pas</a:t>
              </a:r>
            </a:p>
          </p:txBody>
        </p:sp>
        <p:grpSp>
          <p:nvGrpSpPr>
            <p:cNvPr id="25" name="Group 25"/>
            <p:cNvGrpSpPr>
              <a:grpSpLocks noChangeAspect="1"/>
            </p:cNvGrpSpPr>
            <p:nvPr/>
          </p:nvGrpSpPr>
          <p:grpSpPr>
            <a:xfrm>
              <a:off x="0" y="0"/>
              <a:ext cx="1254253" cy="1254248"/>
              <a:chOff x="0" y="0"/>
              <a:chExt cx="6350000" cy="634997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8"/>
                <a:stretch>
                  <a:fillRect l="-30768" r="-30768"/>
                </a:stretch>
              </a:blipFill>
            </p:spPr>
          </p:sp>
        </p:grpSp>
      </p:grpSp>
      <p:grpSp>
        <p:nvGrpSpPr>
          <p:cNvPr id="32" name="Groupe 31"/>
          <p:cNvGrpSpPr/>
          <p:nvPr/>
        </p:nvGrpSpPr>
        <p:grpSpPr>
          <a:xfrm>
            <a:off x="7351217" y="7317028"/>
            <a:ext cx="10496851" cy="1203224"/>
            <a:chOff x="7351217" y="7317028"/>
            <a:chExt cx="10496851" cy="1203224"/>
          </a:xfrm>
        </p:grpSpPr>
        <p:sp>
          <p:nvSpPr>
            <p:cNvPr id="16" name="TextBox 16"/>
            <p:cNvSpPr txBox="1"/>
            <p:nvPr/>
          </p:nvSpPr>
          <p:spPr>
            <a:xfrm>
              <a:off x="8347725" y="7381646"/>
              <a:ext cx="9500343" cy="11386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008"/>
                </a:lnSpc>
              </a:pP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J’informe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les </a:t>
              </a:r>
              <a:r>
                <a:rPr lang="en-US" sz="2314" dirty="0" err="1">
                  <a:solidFill>
                    <a:srgbClr val="1E3148"/>
                  </a:solidFill>
                  <a:latin typeface="Poppins Bold"/>
                </a:rPr>
                <a:t>partenaires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intervenant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auprès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de la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personne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accompagnée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en</a:t>
              </a:r>
              <a:r>
                <a:rPr lang="en-US" sz="2314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 Bold"/>
                </a:rPr>
                <a:t>traçant</a:t>
              </a:r>
              <a:r>
                <a:rPr lang="en-US" sz="2314" dirty="0">
                  <a:solidFill>
                    <a:srgbClr val="1E3148"/>
                  </a:solidFill>
                  <a:latin typeface="Poppins Bold"/>
                </a:rPr>
                <a:t> les </a:t>
              </a:r>
              <a:r>
                <a:rPr lang="en-US" sz="2314" dirty="0" err="1">
                  <a:solidFill>
                    <a:srgbClr val="1E3148"/>
                  </a:solidFill>
                  <a:latin typeface="Poppins Bold"/>
                </a:rPr>
                <a:t>informations</a:t>
              </a:r>
              <a:r>
                <a:rPr lang="en-US" sz="2314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 Bold"/>
                </a:rPr>
                <a:t>dans</a:t>
              </a:r>
              <a:r>
                <a:rPr lang="en-US" sz="2314" dirty="0">
                  <a:solidFill>
                    <a:srgbClr val="1E3148"/>
                  </a:solidFill>
                  <a:latin typeface="Poppins Bold"/>
                </a:rPr>
                <a:t> le cahier de liaison</a:t>
              </a:r>
            </a:p>
          </p:txBody>
        </p:sp>
        <p:grpSp>
          <p:nvGrpSpPr>
            <p:cNvPr id="27" name="Group 27"/>
            <p:cNvGrpSpPr>
              <a:grpSpLocks noChangeAspect="1"/>
            </p:cNvGrpSpPr>
            <p:nvPr/>
          </p:nvGrpSpPr>
          <p:grpSpPr>
            <a:xfrm>
              <a:off x="7351217" y="7317028"/>
              <a:ext cx="996508" cy="996504"/>
              <a:chOff x="0" y="0"/>
              <a:chExt cx="6350000" cy="6349975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9"/>
                <a:stretch>
                  <a:fillRect t="-17129" b="-17129"/>
                </a:stretch>
              </a:blipFill>
            </p:spPr>
          </p:sp>
        </p:grpSp>
      </p:grpSp>
      <p:grpSp>
        <p:nvGrpSpPr>
          <p:cNvPr id="33" name="Groupe 32"/>
          <p:cNvGrpSpPr/>
          <p:nvPr/>
        </p:nvGrpSpPr>
        <p:grpSpPr>
          <a:xfrm>
            <a:off x="7782033" y="8875904"/>
            <a:ext cx="10125654" cy="1187997"/>
            <a:chOff x="7782033" y="8875904"/>
            <a:chExt cx="10125654" cy="1187997"/>
          </a:xfrm>
        </p:grpSpPr>
        <p:sp>
          <p:nvSpPr>
            <p:cNvPr id="12" name="TextBox 12"/>
            <p:cNvSpPr txBox="1"/>
            <p:nvPr/>
          </p:nvSpPr>
          <p:spPr>
            <a:xfrm>
              <a:off x="8794977" y="8875904"/>
              <a:ext cx="9112710" cy="11386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008"/>
                </a:lnSpc>
              </a:pP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Je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vérifie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auprès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des </a:t>
              </a:r>
              <a:r>
                <a:rPr lang="en-US" sz="2314" dirty="0" err="1">
                  <a:solidFill>
                    <a:srgbClr val="1E3148"/>
                  </a:solidFill>
                  <a:latin typeface="Poppins Bold"/>
                </a:rPr>
                <a:t>aidants</a:t>
              </a:r>
              <a:r>
                <a:rPr lang="en-US" sz="2314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ou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de la</a:t>
              </a:r>
              <a:r>
                <a:rPr lang="en-US" sz="2314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 Bold"/>
                </a:rPr>
                <a:t>famille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que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l’information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est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bien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transmise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et comprise. Je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suis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vigilant aux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signaux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d’alerte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témoignant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de </a:t>
              </a:r>
              <a:r>
                <a:rPr lang="en-US" sz="2314" dirty="0" err="1">
                  <a:solidFill>
                    <a:srgbClr val="1E3148"/>
                  </a:solidFill>
                  <a:latin typeface="Poppins"/>
                </a:rPr>
                <a:t>leur</a:t>
              </a:r>
              <a:r>
                <a:rPr lang="en-US" sz="2314" dirty="0">
                  <a:solidFill>
                    <a:srgbClr val="1E3148"/>
                  </a:solidFill>
                  <a:latin typeface="Poppins"/>
                </a:rPr>
                <a:t> fatigue</a:t>
              </a:r>
            </a:p>
          </p:txBody>
        </p:sp>
        <p:grpSp>
          <p:nvGrpSpPr>
            <p:cNvPr id="29" name="Group 29"/>
            <p:cNvGrpSpPr>
              <a:grpSpLocks noChangeAspect="1"/>
            </p:cNvGrpSpPr>
            <p:nvPr/>
          </p:nvGrpSpPr>
          <p:grpSpPr>
            <a:xfrm>
              <a:off x="7782033" y="9050961"/>
              <a:ext cx="1012944" cy="1012940"/>
              <a:chOff x="0" y="0"/>
              <a:chExt cx="6350000" cy="6349975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10"/>
                <a:stretch>
                  <a:fillRect/>
                </a:stretch>
              </a:blipFill>
            </p:spPr>
          </p:sp>
        </p:grpSp>
      </p:grpSp>
      <p:sp>
        <p:nvSpPr>
          <p:cNvPr id="31" name="TextBox 31"/>
          <p:cNvSpPr txBox="1"/>
          <p:nvPr/>
        </p:nvSpPr>
        <p:spPr>
          <a:xfrm>
            <a:off x="3909975" y="2462588"/>
            <a:ext cx="13938093" cy="770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03"/>
              </a:lnSpc>
            </a:pPr>
            <a:r>
              <a:rPr lang="en-US" sz="2310" dirty="0">
                <a:solidFill>
                  <a:srgbClr val="1E3148"/>
                </a:solidFill>
                <a:latin typeface="Poppins"/>
              </a:rPr>
              <a:t>Je </a:t>
            </a:r>
            <a:r>
              <a:rPr lang="en-US" sz="2310" dirty="0" err="1">
                <a:solidFill>
                  <a:srgbClr val="1E3148"/>
                </a:solidFill>
                <a:latin typeface="Poppins Bold"/>
              </a:rPr>
              <a:t>priorise</a:t>
            </a:r>
            <a:r>
              <a:rPr lang="en-US" sz="2310" dirty="0">
                <a:solidFill>
                  <a:srgbClr val="1E3148"/>
                </a:solidFill>
                <a:latin typeface="Poppins Bold"/>
              </a:rPr>
              <a:t> les </a:t>
            </a:r>
            <a:r>
              <a:rPr lang="en-US" sz="2310" dirty="0" err="1">
                <a:solidFill>
                  <a:srgbClr val="1E3148"/>
                </a:solidFill>
                <a:latin typeface="Poppins Bold"/>
              </a:rPr>
              <a:t>informations</a:t>
            </a:r>
            <a:r>
              <a:rPr lang="en-US" sz="2310" dirty="0">
                <a:solidFill>
                  <a:srgbClr val="1E3148"/>
                </a:solidFill>
                <a:latin typeface="Poppins"/>
              </a:rPr>
              <a:t> à </a:t>
            </a:r>
            <a:r>
              <a:rPr lang="en-US" sz="2310" dirty="0" err="1">
                <a:solidFill>
                  <a:srgbClr val="1E3148"/>
                </a:solidFill>
                <a:latin typeface="Poppins"/>
              </a:rPr>
              <a:t>transmettre</a:t>
            </a:r>
            <a:r>
              <a:rPr lang="en-US" sz="2310" dirty="0">
                <a:solidFill>
                  <a:srgbClr val="1E3148"/>
                </a:solidFill>
                <a:latin typeface="Poppins"/>
              </a:rPr>
              <a:t> à </a:t>
            </a:r>
            <a:r>
              <a:rPr lang="en-US" sz="2310" dirty="0" err="1">
                <a:solidFill>
                  <a:srgbClr val="1E3148"/>
                </a:solidFill>
                <a:latin typeface="Poppins"/>
              </a:rPr>
              <a:t>celles</a:t>
            </a:r>
            <a:r>
              <a:rPr lang="en-US" sz="2310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2310" dirty="0" err="1">
                <a:solidFill>
                  <a:srgbClr val="1E3148"/>
                </a:solidFill>
                <a:latin typeface="Poppins"/>
              </a:rPr>
              <a:t>importantes</a:t>
            </a:r>
            <a:r>
              <a:rPr lang="en-US" sz="2310" dirty="0">
                <a:solidFill>
                  <a:srgbClr val="1E3148"/>
                </a:solidFill>
                <a:latin typeface="Poppins"/>
              </a:rPr>
              <a:t> pour la </a:t>
            </a:r>
            <a:r>
              <a:rPr lang="en-US" sz="2310" dirty="0" err="1">
                <a:solidFill>
                  <a:srgbClr val="1E3148"/>
                </a:solidFill>
                <a:latin typeface="Poppins Bold"/>
              </a:rPr>
              <a:t>continuité</a:t>
            </a:r>
            <a:r>
              <a:rPr lang="en-US" sz="2310" dirty="0">
                <a:solidFill>
                  <a:srgbClr val="1E3148"/>
                </a:solidFill>
                <a:latin typeface="Poppins Bold"/>
              </a:rPr>
              <a:t> des </a:t>
            </a:r>
            <a:r>
              <a:rPr lang="en-US" sz="2310" dirty="0" err="1">
                <a:solidFill>
                  <a:srgbClr val="1E3148"/>
                </a:solidFill>
                <a:latin typeface="Poppins Bold"/>
              </a:rPr>
              <a:t>soins</a:t>
            </a:r>
            <a:r>
              <a:rPr lang="en-US" sz="2310" dirty="0">
                <a:solidFill>
                  <a:srgbClr val="1E3148"/>
                </a:solidFill>
                <a:latin typeface="Poppins Bold"/>
              </a:rPr>
              <a:t> et </a:t>
            </a:r>
            <a:r>
              <a:rPr lang="en-US" sz="2310" dirty="0" err="1">
                <a:solidFill>
                  <a:srgbClr val="1E3148"/>
                </a:solidFill>
                <a:latin typeface="Poppins Bold"/>
              </a:rPr>
              <a:t>l’accompagnement</a:t>
            </a:r>
            <a:endParaRPr lang="en-US" sz="2310" dirty="0">
              <a:solidFill>
                <a:srgbClr val="1E3148"/>
              </a:solidFill>
              <a:latin typeface="Poppins Bold"/>
            </a:endParaRPr>
          </a:p>
        </p:txBody>
      </p:sp>
      <p:sp>
        <p:nvSpPr>
          <p:cNvPr id="34" name="ZoneTexte 33"/>
          <p:cNvSpPr txBox="1"/>
          <p:nvPr/>
        </p:nvSpPr>
        <p:spPr>
          <a:xfrm rot="16200000">
            <a:off x="-2043851" y="1999767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p:transition spd="med" advClick="0" advTm="2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662850">
            <a:off x="-8546055" y="-5225724"/>
            <a:ext cx="14834179" cy="17050780"/>
          </a:xfrm>
          <a:custGeom>
            <a:avLst/>
            <a:gdLst/>
            <a:ahLst/>
            <a:cxnLst/>
            <a:rect l="l" t="t" r="r" b="b"/>
            <a:pathLst>
              <a:path w="14834179" h="17050780">
                <a:moveTo>
                  <a:pt x="0" y="0"/>
                </a:moveTo>
                <a:lnTo>
                  <a:pt x="14834179" y="0"/>
                </a:lnTo>
                <a:lnTo>
                  <a:pt x="14834179" y="17050781"/>
                </a:lnTo>
                <a:lnTo>
                  <a:pt x="0" y="170507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74616" y="609733"/>
            <a:ext cx="3425521" cy="3425521"/>
            <a:chOff x="0" y="0"/>
            <a:chExt cx="4567361" cy="4567361"/>
          </a:xfrm>
        </p:grpSpPr>
        <p:grpSp>
          <p:nvGrpSpPr>
            <p:cNvPr id="4" name="Group 4"/>
            <p:cNvGrpSpPr/>
            <p:nvPr/>
          </p:nvGrpSpPr>
          <p:grpSpPr>
            <a:xfrm rot="-899999">
              <a:off x="419063" y="419063"/>
              <a:ext cx="3729234" cy="3729234"/>
              <a:chOff x="0" y="0"/>
              <a:chExt cx="812800" cy="8128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EFFFF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64342" tIns="64342" rIns="64342" bIns="64342" rtlCol="0" anchor="ctr"/>
              <a:lstStyle/>
              <a:p>
                <a:pPr algn="ctr">
                  <a:lnSpc>
                    <a:spcPts val="2711"/>
                  </a:lnSpc>
                </a:pPr>
                <a:endParaRPr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>
              <a:off x="1115808" y="1139206"/>
              <a:ext cx="2540731" cy="2540731"/>
              <a:chOff x="0" y="0"/>
              <a:chExt cx="812800" cy="8128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0" name="Freeform 10"/>
            <p:cNvSpPr/>
            <p:nvPr/>
          </p:nvSpPr>
          <p:spPr>
            <a:xfrm>
              <a:off x="68342" y="309333"/>
              <a:ext cx="4200478" cy="4200478"/>
            </a:xfrm>
            <a:custGeom>
              <a:avLst/>
              <a:gdLst/>
              <a:ahLst/>
              <a:cxnLst/>
              <a:rect l="l" t="t" r="r" b="b"/>
              <a:pathLst>
                <a:path w="4200478" h="4200478">
                  <a:moveTo>
                    <a:pt x="0" y="0"/>
                  </a:moveTo>
                  <a:lnTo>
                    <a:pt x="4200477" y="0"/>
                  </a:lnTo>
                  <a:lnTo>
                    <a:pt x="4200477" y="4200478"/>
                  </a:lnTo>
                  <a:lnTo>
                    <a:pt x="0" y="42004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  <p:sp>
        <p:nvSpPr>
          <p:cNvPr id="11" name="TextBox 11"/>
          <p:cNvSpPr txBox="1"/>
          <p:nvPr/>
        </p:nvSpPr>
        <p:spPr>
          <a:xfrm>
            <a:off x="3067722" y="165891"/>
            <a:ext cx="14911825" cy="21566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70"/>
              </a:lnSpc>
            </a:pPr>
            <a:r>
              <a:rPr lang="en-US" sz="6438" dirty="0">
                <a:solidFill>
                  <a:srgbClr val="BE3821"/>
                </a:solidFill>
                <a:latin typeface="Poppins Bold"/>
              </a:rPr>
              <a:t>Donner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l'alerte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en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cas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d'anomalie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ou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problème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constaté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74616" y="5620279"/>
            <a:ext cx="4294703" cy="2768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81"/>
              </a:lnSpc>
            </a:pPr>
            <a:r>
              <a:rPr lang="en-US" sz="7181">
                <a:solidFill>
                  <a:srgbClr val="FEFFFF"/>
                </a:solidFill>
                <a:latin typeface="Londrina Solid Heavy"/>
              </a:rPr>
              <a:t>Les bons gestes à adopter</a:t>
            </a: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74616" y="8701857"/>
            <a:ext cx="2939382" cy="484998"/>
          </a:xfrm>
          <a:prstGeom prst="rect">
            <a:avLst/>
          </a:prstGeom>
        </p:spPr>
      </p:pic>
      <p:grpSp>
        <p:nvGrpSpPr>
          <p:cNvPr id="20" name="Groupe 19"/>
          <p:cNvGrpSpPr/>
          <p:nvPr/>
        </p:nvGrpSpPr>
        <p:grpSpPr>
          <a:xfrm>
            <a:off x="6681654" y="3218987"/>
            <a:ext cx="11297893" cy="2267942"/>
            <a:chOff x="6681654" y="3218987"/>
            <a:chExt cx="11297893" cy="2267942"/>
          </a:xfrm>
        </p:grpSpPr>
        <p:sp>
          <p:nvSpPr>
            <p:cNvPr id="15" name="TextBox 15"/>
            <p:cNvSpPr txBox="1"/>
            <p:nvPr/>
          </p:nvSpPr>
          <p:spPr>
            <a:xfrm>
              <a:off x="7219995" y="3337623"/>
              <a:ext cx="10759552" cy="21493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42"/>
                </a:lnSpc>
              </a:pPr>
              <a:r>
                <a:rPr lang="en-US" sz="3263" dirty="0">
                  <a:solidFill>
                    <a:srgbClr val="1E3148"/>
                  </a:solidFill>
                  <a:latin typeface="Poppins Bold"/>
                </a:rPr>
                <a:t>Je </a:t>
              </a:r>
              <a:r>
                <a:rPr lang="en-US" sz="3263" dirty="0" err="1">
                  <a:solidFill>
                    <a:srgbClr val="1E3148"/>
                  </a:solidFill>
                  <a:latin typeface="Poppins Bold"/>
                </a:rPr>
                <a:t>signale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toute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erreur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liée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à un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défaut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de communication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ayant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eu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ou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pouvant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avoir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un impact sur la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prise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en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charge de la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personne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accompagnée</a:t>
              </a:r>
              <a:endParaRPr lang="en-US" sz="3263" dirty="0">
                <a:solidFill>
                  <a:srgbClr val="1E3148"/>
                </a:solidFill>
                <a:latin typeface="Poppins"/>
              </a:endParaRPr>
            </a:p>
          </p:txBody>
        </p:sp>
        <p:pic>
          <p:nvPicPr>
            <p:cNvPr id="18" name="Image 1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81654" y="3218987"/>
              <a:ext cx="1407230" cy="1039512"/>
            </a:xfrm>
            <a:prstGeom prst="rect">
              <a:avLst/>
            </a:prstGeom>
          </p:spPr>
        </p:pic>
      </p:grpSp>
      <p:grpSp>
        <p:nvGrpSpPr>
          <p:cNvPr id="21" name="Groupe 20"/>
          <p:cNvGrpSpPr/>
          <p:nvPr/>
        </p:nvGrpSpPr>
        <p:grpSpPr>
          <a:xfrm>
            <a:off x="5079184" y="6552551"/>
            <a:ext cx="12900363" cy="2682706"/>
            <a:chOff x="5079184" y="6552551"/>
            <a:chExt cx="12900363" cy="2682706"/>
          </a:xfrm>
        </p:grpSpPr>
        <p:sp>
          <p:nvSpPr>
            <p:cNvPr id="14" name="TextBox 14"/>
            <p:cNvSpPr txBox="1"/>
            <p:nvPr/>
          </p:nvSpPr>
          <p:spPr>
            <a:xfrm>
              <a:off x="6896279" y="6552551"/>
              <a:ext cx="11083268" cy="26827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42"/>
                </a:lnSpc>
              </a:pP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Les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défauts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de communication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sont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parmi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les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erreurs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les plus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fréquentes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ayant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un impact sur les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personnes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accompagnées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.</a:t>
              </a:r>
            </a:p>
            <a:p>
              <a:pPr algn="r">
                <a:lnSpc>
                  <a:spcPts val="4242"/>
                </a:lnSpc>
              </a:pPr>
              <a:r>
                <a:rPr lang="en-US" sz="3263" dirty="0">
                  <a:solidFill>
                    <a:srgbClr val="1E3148"/>
                  </a:solidFill>
                  <a:latin typeface="Poppins Bold"/>
                </a:rPr>
                <a:t>La communication </a:t>
              </a:r>
              <a:r>
                <a:rPr lang="en-US" sz="3263" dirty="0" err="1">
                  <a:solidFill>
                    <a:srgbClr val="1E3148"/>
                  </a:solidFill>
                  <a:latin typeface="Poppins Bold"/>
                </a:rPr>
                <a:t>est</a:t>
              </a:r>
              <a:r>
                <a:rPr lang="en-US" sz="3263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 Bold"/>
                </a:rPr>
                <a:t>donc</a:t>
              </a:r>
              <a:r>
                <a:rPr lang="en-US" sz="3263" dirty="0">
                  <a:solidFill>
                    <a:srgbClr val="1E3148"/>
                  </a:solidFill>
                  <a:latin typeface="Poppins Bold"/>
                </a:rPr>
                <a:t> un </a:t>
              </a:r>
              <a:r>
                <a:rPr lang="en-US" sz="3263" dirty="0" err="1">
                  <a:solidFill>
                    <a:srgbClr val="1E3148"/>
                  </a:solidFill>
                  <a:latin typeface="Poppins Bold"/>
                </a:rPr>
                <a:t>enjeu</a:t>
              </a:r>
              <a:r>
                <a:rPr lang="en-US" sz="3263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 Bold"/>
                </a:rPr>
                <a:t>majeur</a:t>
              </a:r>
              <a:r>
                <a:rPr lang="en-US" sz="3263" dirty="0">
                  <a:solidFill>
                    <a:srgbClr val="1E3148"/>
                  </a:solidFill>
                  <a:latin typeface="Poppins Bold"/>
                </a:rPr>
                <a:t> de </a:t>
              </a:r>
              <a:r>
                <a:rPr lang="en-US" sz="3263" dirty="0" err="1">
                  <a:solidFill>
                    <a:srgbClr val="1E3148"/>
                  </a:solidFill>
                  <a:latin typeface="Poppins Bold"/>
                </a:rPr>
                <a:t>sécurité</a:t>
              </a:r>
              <a:r>
                <a:rPr lang="en-US" sz="3263" dirty="0">
                  <a:solidFill>
                    <a:srgbClr val="1E3148"/>
                  </a:solidFill>
                  <a:latin typeface="Poppins Bold"/>
                </a:rPr>
                <a:t> des </a:t>
              </a:r>
              <a:r>
                <a:rPr lang="en-US" sz="3263" dirty="0" err="1">
                  <a:solidFill>
                    <a:srgbClr val="1E3148"/>
                  </a:solidFill>
                  <a:latin typeface="Poppins Bold"/>
                </a:rPr>
                <a:t>soins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</a:p>
          </p:txBody>
        </p:sp>
        <p:pic>
          <p:nvPicPr>
            <p:cNvPr id="19" name="Image 1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79184" y="6552551"/>
              <a:ext cx="1407230" cy="1039512"/>
            </a:xfrm>
            <a:prstGeom prst="rect">
              <a:avLst/>
            </a:prstGeom>
          </p:spPr>
        </p:pic>
      </p:grpSp>
      <p:sp>
        <p:nvSpPr>
          <p:cNvPr id="22" name="ZoneTexte 21"/>
          <p:cNvSpPr txBox="1"/>
          <p:nvPr/>
        </p:nvSpPr>
        <p:spPr>
          <a:xfrm rot="16200000">
            <a:off x="-2043851" y="1999767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p:transition spd="med" advClick="0" advTm="1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313998" y="165891"/>
            <a:ext cx="14574076" cy="1099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70"/>
              </a:lnSpc>
            </a:pPr>
            <a:r>
              <a:rPr lang="en-US" sz="6438" dirty="0" err="1">
                <a:solidFill>
                  <a:srgbClr val="EF9918"/>
                </a:solidFill>
                <a:latin typeface="Poppins Bold"/>
              </a:rPr>
              <a:t>Pourquoi</a:t>
            </a:r>
            <a:r>
              <a:rPr lang="en-US" sz="6438" dirty="0">
                <a:solidFill>
                  <a:srgbClr val="EF9918"/>
                </a:solidFill>
                <a:latin typeface="Poppins Bold"/>
              </a:rPr>
              <a:t> faire </a:t>
            </a:r>
            <a:r>
              <a:rPr lang="en-US" sz="6438" dirty="0" err="1">
                <a:solidFill>
                  <a:srgbClr val="EF9918"/>
                </a:solidFill>
                <a:latin typeface="Poppins Bold"/>
              </a:rPr>
              <a:t>une</a:t>
            </a:r>
            <a:r>
              <a:rPr lang="en-US" sz="6438" dirty="0">
                <a:solidFill>
                  <a:srgbClr val="EF9918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EF9918"/>
                </a:solidFill>
                <a:latin typeface="Poppins Bold"/>
              </a:rPr>
              <a:t>déclaration</a:t>
            </a:r>
            <a:r>
              <a:rPr lang="en-US" sz="6438" dirty="0">
                <a:solidFill>
                  <a:srgbClr val="EF9918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EF9918"/>
                </a:solidFill>
                <a:latin typeface="Poppins Bold"/>
              </a:rPr>
              <a:t>d'EI</a:t>
            </a:r>
            <a:endParaRPr lang="en-US" sz="6438" dirty="0">
              <a:solidFill>
                <a:srgbClr val="EF9918"/>
              </a:solidFill>
              <a:latin typeface="Poppins Bold"/>
            </a:endParaRPr>
          </a:p>
        </p:txBody>
      </p:sp>
      <p:sp>
        <p:nvSpPr>
          <p:cNvPr id="3" name="Freeform 3"/>
          <p:cNvSpPr/>
          <p:nvPr/>
        </p:nvSpPr>
        <p:spPr>
          <a:xfrm rot="1662850">
            <a:off x="-8546055" y="-5225724"/>
            <a:ext cx="14834179" cy="17050780"/>
          </a:xfrm>
          <a:custGeom>
            <a:avLst/>
            <a:gdLst/>
            <a:ahLst/>
            <a:cxnLst/>
            <a:rect l="l" t="t" r="r" b="b"/>
            <a:pathLst>
              <a:path w="14834179" h="17050780">
                <a:moveTo>
                  <a:pt x="0" y="0"/>
                </a:moveTo>
                <a:lnTo>
                  <a:pt x="14834179" y="0"/>
                </a:lnTo>
                <a:lnTo>
                  <a:pt x="14834179" y="17050781"/>
                </a:lnTo>
                <a:lnTo>
                  <a:pt x="0" y="170507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74616" y="609733"/>
            <a:ext cx="3425521" cy="3425521"/>
            <a:chOff x="0" y="0"/>
            <a:chExt cx="4567361" cy="4567361"/>
          </a:xfrm>
        </p:grpSpPr>
        <p:grpSp>
          <p:nvGrpSpPr>
            <p:cNvPr id="5" name="Group 5"/>
            <p:cNvGrpSpPr/>
            <p:nvPr/>
          </p:nvGrpSpPr>
          <p:grpSpPr>
            <a:xfrm rot="-899999">
              <a:off x="419063" y="419063"/>
              <a:ext cx="3729234" cy="3729234"/>
              <a:chOff x="0" y="0"/>
              <a:chExt cx="812800" cy="81280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EFFFF"/>
              </a:solidFill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64342" tIns="64342" rIns="64342" bIns="64342" rtlCol="0" anchor="ctr"/>
              <a:lstStyle/>
              <a:p>
                <a:pPr algn="ctr">
                  <a:lnSpc>
                    <a:spcPts val="2711"/>
                  </a:lnSpc>
                </a:pPr>
                <a:endParaRPr/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>
              <a:off x="1115808" y="1139206"/>
              <a:ext cx="2540731" cy="2540731"/>
              <a:chOff x="0" y="0"/>
              <a:chExt cx="812800" cy="8128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1" name="Freeform 11"/>
            <p:cNvSpPr/>
            <p:nvPr/>
          </p:nvSpPr>
          <p:spPr>
            <a:xfrm>
              <a:off x="68342" y="309333"/>
              <a:ext cx="4200478" cy="4200478"/>
            </a:xfrm>
            <a:custGeom>
              <a:avLst/>
              <a:gdLst/>
              <a:ahLst/>
              <a:cxnLst/>
              <a:rect l="l" t="t" r="r" b="b"/>
              <a:pathLst>
                <a:path w="4200478" h="4200478">
                  <a:moveTo>
                    <a:pt x="0" y="0"/>
                  </a:moveTo>
                  <a:lnTo>
                    <a:pt x="4200477" y="0"/>
                  </a:lnTo>
                  <a:lnTo>
                    <a:pt x="4200477" y="4200478"/>
                  </a:lnTo>
                  <a:lnTo>
                    <a:pt x="0" y="42004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74616" y="8701857"/>
            <a:ext cx="2939382" cy="484998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374616" y="5620279"/>
            <a:ext cx="4294703" cy="2768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81"/>
              </a:lnSpc>
            </a:pPr>
            <a:r>
              <a:rPr lang="en-US" sz="7181">
                <a:solidFill>
                  <a:srgbClr val="FEFFFF"/>
                </a:solidFill>
                <a:latin typeface="Londrina Solid Heavy"/>
              </a:rPr>
              <a:t>Les bons gestes à adopter</a:t>
            </a:r>
          </a:p>
        </p:txBody>
      </p:sp>
      <p:grpSp>
        <p:nvGrpSpPr>
          <p:cNvPr id="20" name="Groupe 19"/>
          <p:cNvGrpSpPr/>
          <p:nvPr/>
        </p:nvGrpSpPr>
        <p:grpSpPr>
          <a:xfrm>
            <a:off x="5405788" y="2747609"/>
            <a:ext cx="12482286" cy="1060564"/>
            <a:chOff x="5405788" y="2747609"/>
            <a:chExt cx="12482286" cy="1060564"/>
          </a:xfrm>
        </p:grpSpPr>
        <p:sp>
          <p:nvSpPr>
            <p:cNvPr id="13" name="Freeform 13"/>
            <p:cNvSpPr/>
            <p:nvPr/>
          </p:nvSpPr>
          <p:spPr>
            <a:xfrm>
              <a:off x="5405788" y="2747609"/>
              <a:ext cx="708896" cy="1060564"/>
            </a:xfrm>
            <a:custGeom>
              <a:avLst/>
              <a:gdLst/>
              <a:ahLst/>
              <a:cxnLst/>
              <a:rect l="l" t="t" r="r" b="b"/>
              <a:pathLst>
                <a:path w="708896" h="1060564">
                  <a:moveTo>
                    <a:pt x="0" y="0"/>
                  </a:moveTo>
                  <a:lnTo>
                    <a:pt x="708896" y="0"/>
                  </a:lnTo>
                  <a:lnTo>
                    <a:pt x="708896" y="1060564"/>
                  </a:lnTo>
                  <a:lnTo>
                    <a:pt x="0" y="1060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TextBox 15"/>
            <p:cNvSpPr txBox="1"/>
            <p:nvPr/>
          </p:nvSpPr>
          <p:spPr>
            <a:xfrm>
              <a:off x="6032818" y="2958139"/>
              <a:ext cx="11855256" cy="5728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365"/>
                </a:lnSpc>
              </a:pP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Je </a:t>
              </a:r>
              <a:r>
                <a:rPr lang="en-US" sz="3358" dirty="0" err="1">
                  <a:solidFill>
                    <a:srgbClr val="1E3148"/>
                  </a:solidFill>
                  <a:latin typeface="Poppins"/>
                </a:rPr>
                <a:t>déclare</a:t>
              </a: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358" dirty="0" err="1">
                  <a:solidFill>
                    <a:srgbClr val="1E3148"/>
                  </a:solidFill>
                  <a:latin typeface="Poppins"/>
                </a:rPr>
                <a:t>avant</a:t>
              </a: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 tout un EI pour</a:t>
              </a:r>
              <a:r>
                <a:rPr lang="en-US" sz="3358" dirty="0">
                  <a:solidFill>
                    <a:srgbClr val="1E3148"/>
                  </a:solidFill>
                  <a:latin typeface="Poppins Bold"/>
                </a:rPr>
                <a:t> la </a:t>
              </a:r>
              <a:r>
                <a:rPr lang="en-US" sz="3358" dirty="0" err="1">
                  <a:solidFill>
                    <a:srgbClr val="1E3148"/>
                  </a:solidFill>
                  <a:latin typeface="Poppins Bold"/>
                </a:rPr>
                <a:t>sécurité</a:t>
              </a:r>
              <a:r>
                <a:rPr lang="en-US" sz="3358" dirty="0">
                  <a:solidFill>
                    <a:srgbClr val="1E3148"/>
                  </a:solidFill>
                  <a:latin typeface="Poppins Bold"/>
                </a:rPr>
                <a:t> du patient</a:t>
              </a:r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5051340" y="4272395"/>
            <a:ext cx="12836734" cy="1732751"/>
            <a:chOff x="5051340" y="4272395"/>
            <a:chExt cx="12836734" cy="1732751"/>
          </a:xfrm>
        </p:grpSpPr>
        <p:sp>
          <p:nvSpPr>
            <p:cNvPr id="17" name="TextBox 17"/>
            <p:cNvSpPr txBox="1"/>
            <p:nvPr/>
          </p:nvSpPr>
          <p:spPr>
            <a:xfrm>
              <a:off x="6032818" y="4342913"/>
              <a:ext cx="11855256" cy="16622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365"/>
                </a:lnSpc>
              </a:pP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Je </a:t>
              </a:r>
              <a:r>
                <a:rPr lang="en-US" sz="3358" dirty="0" err="1">
                  <a:solidFill>
                    <a:srgbClr val="1E3148"/>
                  </a:solidFill>
                  <a:latin typeface="Poppins"/>
                </a:rPr>
                <a:t>déclare</a:t>
              </a: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 pour </a:t>
              </a:r>
              <a:r>
                <a:rPr lang="en-US" sz="3358" dirty="0">
                  <a:solidFill>
                    <a:srgbClr val="1E3148"/>
                  </a:solidFill>
                  <a:latin typeface="Poppins Bold"/>
                </a:rPr>
                <a:t>faire </a:t>
              </a:r>
              <a:r>
                <a:rPr lang="en-US" sz="3358" dirty="0" err="1">
                  <a:solidFill>
                    <a:srgbClr val="1E3148"/>
                  </a:solidFill>
                  <a:latin typeface="Poppins Bold"/>
                </a:rPr>
                <a:t>bénéficier</a:t>
              </a:r>
              <a:r>
                <a:rPr lang="en-US" sz="3358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358" dirty="0" err="1">
                  <a:solidFill>
                    <a:srgbClr val="1E3148"/>
                  </a:solidFill>
                  <a:latin typeface="Poppins Bold"/>
                </a:rPr>
                <a:t>mes</a:t>
              </a:r>
              <a:r>
                <a:rPr lang="en-US" sz="3358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358" dirty="0" err="1">
                  <a:solidFill>
                    <a:srgbClr val="1E3148"/>
                  </a:solidFill>
                  <a:latin typeface="Poppins Bold"/>
                </a:rPr>
                <a:t>collègues</a:t>
              </a:r>
              <a:r>
                <a:rPr lang="en-US" sz="3358" dirty="0">
                  <a:solidFill>
                    <a:srgbClr val="1E3148"/>
                  </a:solidFill>
                  <a:latin typeface="Poppins Bold"/>
                </a:rPr>
                <a:t> de mon </a:t>
              </a:r>
              <a:r>
                <a:rPr lang="en-US" sz="3358" dirty="0" err="1">
                  <a:solidFill>
                    <a:srgbClr val="1E3148"/>
                  </a:solidFill>
                  <a:latin typeface="Poppins Bold"/>
                </a:rPr>
                <a:t>expérience</a:t>
              </a: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 avec </a:t>
              </a:r>
              <a:r>
                <a:rPr lang="en-US" sz="3358" dirty="0" err="1">
                  <a:solidFill>
                    <a:srgbClr val="1E3148"/>
                  </a:solidFill>
                  <a:latin typeface="Poppins"/>
                </a:rPr>
                <a:t>l'EI</a:t>
              </a: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 et de </a:t>
              </a:r>
              <a:r>
                <a:rPr lang="en-US" sz="3358" dirty="0" err="1">
                  <a:solidFill>
                    <a:srgbClr val="1E3148"/>
                  </a:solidFill>
                  <a:latin typeface="Poppins"/>
                </a:rPr>
                <a:t>l'analyse</a:t>
              </a: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 et des solutions </a:t>
              </a:r>
              <a:r>
                <a:rPr lang="en-US" sz="3358" dirty="0" err="1">
                  <a:solidFill>
                    <a:srgbClr val="1E3148"/>
                  </a:solidFill>
                  <a:latin typeface="Poppins"/>
                </a:rPr>
                <a:t>mises</a:t>
              </a: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358" dirty="0" err="1">
                  <a:solidFill>
                    <a:srgbClr val="1E3148"/>
                  </a:solidFill>
                  <a:latin typeface="Poppins"/>
                </a:rPr>
                <a:t>en</a:t>
              </a: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 places qui </a:t>
              </a:r>
              <a:r>
                <a:rPr lang="en-US" sz="3358" dirty="0" err="1">
                  <a:solidFill>
                    <a:srgbClr val="1E3148"/>
                  </a:solidFill>
                  <a:latin typeface="Poppins"/>
                </a:rPr>
                <a:t>en</a:t>
              </a: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358" dirty="0" err="1">
                  <a:solidFill>
                    <a:srgbClr val="1E3148"/>
                  </a:solidFill>
                  <a:latin typeface="Poppins"/>
                </a:rPr>
                <a:t>découleront</a:t>
              </a:r>
              <a:endParaRPr lang="en-US" sz="3358" dirty="0">
                <a:solidFill>
                  <a:srgbClr val="1E3148"/>
                </a:solidFill>
                <a:latin typeface="Poppins"/>
              </a:endParaRPr>
            </a:p>
          </p:txBody>
        </p:sp>
        <p:sp>
          <p:nvSpPr>
            <p:cNvPr id="18" name="Freeform 18"/>
            <p:cNvSpPr/>
            <p:nvPr/>
          </p:nvSpPr>
          <p:spPr>
            <a:xfrm>
              <a:off x="5051340" y="4272395"/>
              <a:ext cx="708896" cy="1060564"/>
            </a:xfrm>
            <a:custGeom>
              <a:avLst/>
              <a:gdLst/>
              <a:ahLst/>
              <a:cxnLst/>
              <a:rect l="l" t="t" r="r" b="b"/>
              <a:pathLst>
                <a:path w="708896" h="1060564">
                  <a:moveTo>
                    <a:pt x="0" y="0"/>
                  </a:moveTo>
                  <a:lnTo>
                    <a:pt x="708896" y="0"/>
                  </a:lnTo>
                  <a:lnTo>
                    <a:pt x="708896" y="1060564"/>
                  </a:lnTo>
                  <a:lnTo>
                    <a:pt x="0" y="1060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22" name="Groupe 21"/>
          <p:cNvGrpSpPr/>
          <p:nvPr/>
        </p:nvGrpSpPr>
        <p:grpSpPr>
          <a:xfrm>
            <a:off x="5323922" y="6407441"/>
            <a:ext cx="12564152" cy="2071884"/>
            <a:chOff x="5323922" y="6407441"/>
            <a:chExt cx="12564152" cy="2071884"/>
          </a:xfrm>
        </p:grpSpPr>
        <p:sp>
          <p:nvSpPr>
            <p:cNvPr id="16" name="TextBox 16"/>
            <p:cNvSpPr txBox="1"/>
            <p:nvPr/>
          </p:nvSpPr>
          <p:spPr>
            <a:xfrm>
              <a:off x="6032818" y="6817092"/>
              <a:ext cx="11855256" cy="16622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365"/>
                </a:lnSpc>
              </a:pP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Ma </a:t>
              </a:r>
              <a:r>
                <a:rPr lang="en-US" sz="3358" dirty="0" err="1">
                  <a:solidFill>
                    <a:srgbClr val="1E3148"/>
                  </a:solidFill>
                  <a:latin typeface="Poppins"/>
                </a:rPr>
                <a:t>déclaration</a:t>
              </a: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358" dirty="0" err="1">
                  <a:solidFill>
                    <a:srgbClr val="1E3148"/>
                  </a:solidFill>
                  <a:latin typeface="Poppins"/>
                </a:rPr>
                <a:t>doit</a:t>
              </a: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358" dirty="0" err="1">
                  <a:solidFill>
                    <a:srgbClr val="1E3148"/>
                  </a:solidFill>
                  <a:latin typeface="Poppins Bold"/>
                </a:rPr>
                <a:t>permettre</a:t>
              </a:r>
              <a:r>
                <a:rPr lang="en-US" sz="3358" dirty="0">
                  <a:solidFill>
                    <a:srgbClr val="1E3148"/>
                  </a:solidFill>
                  <a:latin typeface="Poppins Bold"/>
                </a:rPr>
                <a:t> que </a:t>
              </a:r>
              <a:r>
                <a:rPr lang="en-US" sz="3358" dirty="0" err="1">
                  <a:solidFill>
                    <a:srgbClr val="1E3148"/>
                  </a:solidFill>
                  <a:latin typeface="Poppins Bold"/>
                </a:rPr>
                <a:t>l'incident</a:t>
              </a:r>
              <a:r>
                <a:rPr lang="en-US" sz="3358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358" dirty="0" err="1">
                  <a:solidFill>
                    <a:srgbClr val="1E3148"/>
                  </a:solidFill>
                  <a:latin typeface="Poppins Bold"/>
                </a:rPr>
                <a:t>soit</a:t>
              </a:r>
              <a:r>
                <a:rPr lang="en-US" sz="3358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358" dirty="0" err="1">
                  <a:solidFill>
                    <a:srgbClr val="1E3148"/>
                  </a:solidFill>
                  <a:latin typeface="Poppins Bold"/>
                </a:rPr>
                <a:t>évité</a:t>
              </a:r>
              <a:r>
                <a:rPr lang="en-US" sz="3358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358" dirty="0" err="1">
                  <a:solidFill>
                    <a:srgbClr val="1E3148"/>
                  </a:solidFill>
                  <a:latin typeface="Poppins Bold"/>
                </a:rPr>
                <a:t>une</a:t>
              </a:r>
              <a:r>
                <a:rPr lang="en-US" sz="3358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358" dirty="0" err="1">
                  <a:solidFill>
                    <a:srgbClr val="1E3148"/>
                  </a:solidFill>
                  <a:latin typeface="Poppins Bold"/>
                </a:rPr>
                <a:t>prochaine</a:t>
              </a:r>
              <a:r>
                <a:rPr lang="en-US" sz="3358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358" dirty="0" err="1">
                  <a:solidFill>
                    <a:srgbClr val="1E3148"/>
                  </a:solidFill>
                  <a:latin typeface="Poppins Bold"/>
                </a:rPr>
                <a:t>fois</a:t>
              </a:r>
              <a:r>
                <a:rPr lang="en-US" sz="3358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pour le patient </a:t>
              </a:r>
              <a:r>
                <a:rPr lang="en-US" sz="3358" dirty="0" err="1">
                  <a:solidFill>
                    <a:srgbClr val="1E3148"/>
                  </a:solidFill>
                  <a:latin typeface="Poppins"/>
                </a:rPr>
                <a:t>concerné</a:t>
              </a: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358" dirty="0" err="1">
                  <a:solidFill>
                    <a:srgbClr val="1E3148"/>
                  </a:solidFill>
                  <a:latin typeface="Poppins"/>
                </a:rPr>
                <a:t>ou</a:t>
              </a: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 un </a:t>
              </a:r>
              <a:r>
                <a:rPr lang="en-US" sz="3358" dirty="0" err="1">
                  <a:solidFill>
                    <a:srgbClr val="1E3148"/>
                  </a:solidFill>
                  <a:latin typeface="Poppins"/>
                </a:rPr>
                <a:t>autre</a:t>
              </a:r>
              <a:r>
                <a:rPr lang="en-US" sz="3358" dirty="0">
                  <a:solidFill>
                    <a:srgbClr val="1E3148"/>
                  </a:solidFill>
                  <a:latin typeface="Poppins"/>
                </a:rPr>
                <a:t> </a:t>
              </a:r>
            </a:p>
          </p:txBody>
        </p:sp>
        <p:sp>
          <p:nvSpPr>
            <p:cNvPr id="19" name="Freeform 19"/>
            <p:cNvSpPr/>
            <p:nvPr/>
          </p:nvSpPr>
          <p:spPr>
            <a:xfrm>
              <a:off x="5323922" y="6407441"/>
              <a:ext cx="708896" cy="1060564"/>
            </a:xfrm>
            <a:custGeom>
              <a:avLst/>
              <a:gdLst/>
              <a:ahLst/>
              <a:cxnLst/>
              <a:rect l="l" t="t" r="r" b="b"/>
              <a:pathLst>
                <a:path w="708896" h="1060564">
                  <a:moveTo>
                    <a:pt x="0" y="0"/>
                  </a:moveTo>
                  <a:lnTo>
                    <a:pt x="708896" y="0"/>
                  </a:lnTo>
                  <a:lnTo>
                    <a:pt x="708896" y="1060564"/>
                  </a:lnTo>
                  <a:lnTo>
                    <a:pt x="0" y="1060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23" name="ZoneTexte 22"/>
          <p:cNvSpPr txBox="1"/>
          <p:nvPr/>
        </p:nvSpPr>
        <p:spPr>
          <a:xfrm rot="16200000">
            <a:off x="-2043851" y="1999767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p:transition spd="med" advClick="0" advTm="1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4501" y="-223844"/>
            <a:ext cx="18717002" cy="10243305"/>
          </a:xfrm>
          <a:custGeom>
            <a:avLst/>
            <a:gdLst/>
            <a:ahLst/>
            <a:cxnLst/>
            <a:rect l="l" t="t" r="r" b="b"/>
            <a:pathLst>
              <a:path w="18717002" h="10243305">
                <a:moveTo>
                  <a:pt x="0" y="0"/>
                </a:moveTo>
                <a:lnTo>
                  <a:pt x="18717002" y="0"/>
                </a:lnTo>
                <a:lnTo>
                  <a:pt x="18717002" y="10243305"/>
                </a:lnTo>
                <a:lnTo>
                  <a:pt x="0" y="102433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736836" y="8701470"/>
            <a:ext cx="13038686" cy="1760223"/>
          </a:xfrm>
          <a:custGeom>
            <a:avLst/>
            <a:gdLst/>
            <a:ahLst/>
            <a:cxnLst/>
            <a:rect l="l" t="t" r="r" b="b"/>
            <a:pathLst>
              <a:path w="13038686" h="1760223">
                <a:moveTo>
                  <a:pt x="0" y="0"/>
                </a:moveTo>
                <a:lnTo>
                  <a:pt x="13038686" y="0"/>
                </a:lnTo>
                <a:lnTo>
                  <a:pt x="13038686" y="1760222"/>
                </a:lnTo>
                <a:lnTo>
                  <a:pt x="0" y="17602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153962" y="5143500"/>
            <a:ext cx="880271" cy="880271"/>
          </a:xfrm>
          <a:custGeom>
            <a:avLst/>
            <a:gdLst/>
            <a:ahLst/>
            <a:cxnLst/>
            <a:rect l="l" t="t" r="r" b="b"/>
            <a:pathLst>
              <a:path w="880271" h="880271">
                <a:moveTo>
                  <a:pt x="0" y="0"/>
                </a:moveTo>
                <a:lnTo>
                  <a:pt x="880271" y="0"/>
                </a:lnTo>
                <a:lnTo>
                  <a:pt x="880271" y="880271"/>
                </a:lnTo>
                <a:lnTo>
                  <a:pt x="0" y="8802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6797147" y="-574062"/>
            <a:ext cx="11936421" cy="11591734"/>
            <a:chOff x="0" y="0"/>
            <a:chExt cx="3143749" cy="305296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143749" cy="3052967"/>
            </a:xfrm>
            <a:custGeom>
              <a:avLst/>
              <a:gdLst/>
              <a:ahLst/>
              <a:cxnLst/>
              <a:rect l="l" t="t" r="r" b="b"/>
              <a:pathLst>
                <a:path w="3143749" h="3052967">
                  <a:moveTo>
                    <a:pt x="0" y="0"/>
                  </a:moveTo>
                  <a:lnTo>
                    <a:pt x="3143749" y="0"/>
                  </a:lnTo>
                  <a:lnTo>
                    <a:pt x="3143749" y="3052967"/>
                  </a:lnTo>
                  <a:lnTo>
                    <a:pt x="0" y="3052967"/>
                  </a:lnTo>
                  <a:close/>
                </a:path>
              </a:pathLst>
            </a:custGeom>
            <a:solidFill>
              <a:srgbClr val="92C6C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11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2551806" y="58478"/>
            <a:ext cx="2461403" cy="2461403"/>
            <a:chOff x="0" y="0"/>
            <a:chExt cx="3281871" cy="3281871"/>
          </a:xfrm>
        </p:grpSpPr>
        <p:grpSp>
          <p:nvGrpSpPr>
            <p:cNvPr id="9" name="Group 9"/>
            <p:cNvGrpSpPr/>
            <p:nvPr/>
          </p:nvGrpSpPr>
          <p:grpSpPr>
            <a:xfrm>
              <a:off x="818395" y="648387"/>
              <a:ext cx="1985096" cy="1985096"/>
              <a:chOff x="0" y="0"/>
              <a:chExt cx="812800" cy="8128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2" name="Freeform 12"/>
            <p:cNvSpPr/>
            <p:nvPr/>
          </p:nvSpPr>
          <p:spPr>
            <a:xfrm>
              <a:off x="0" y="0"/>
              <a:ext cx="3281871" cy="3281871"/>
            </a:xfrm>
            <a:custGeom>
              <a:avLst/>
              <a:gdLst/>
              <a:ahLst/>
              <a:cxnLst/>
              <a:rect l="l" t="t" r="r" b="b"/>
              <a:pathLst>
                <a:path w="3281871" h="3281871">
                  <a:moveTo>
                    <a:pt x="0" y="0"/>
                  </a:moveTo>
                  <a:lnTo>
                    <a:pt x="3281871" y="0"/>
                  </a:lnTo>
                  <a:lnTo>
                    <a:pt x="3281871" y="3281871"/>
                  </a:lnTo>
                  <a:lnTo>
                    <a:pt x="0" y="32818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>
            <a:off x="1627675" y="836908"/>
            <a:ext cx="1034302" cy="904544"/>
          </a:xfrm>
          <a:custGeom>
            <a:avLst/>
            <a:gdLst/>
            <a:ahLst/>
            <a:cxnLst/>
            <a:rect l="l" t="t" r="r" b="b"/>
            <a:pathLst>
              <a:path w="1034302" h="904544">
                <a:moveTo>
                  <a:pt x="0" y="0"/>
                </a:moveTo>
                <a:lnTo>
                  <a:pt x="1034302" y="0"/>
                </a:lnTo>
                <a:lnTo>
                  <a:pt x="1034302" y="904544"/>
                </a:lnTo>
                <a:lnTo>
                  <a:pt x="0" y="90454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0" y="858622"/>
            <a:ext cx="1534633" cy="839863"/>
          </a:xfrm>
          <a:custGeom>
            <a:avLst/>
            <a:gdLst/>
            <a:ahLst/>
            <a:cxnLst/>
            <a:rect l="l" t="t" r="r" b="b"/>
            <a:pathLst>
              <a:path w="1534633" h="839863">
                <a:moveTo>
                  <a:pt x="0" y="0"/>
                </a:moveTo>
                <a:lnTo>
                  <a:pt x="1534633" y="0"/>
                </a:lnTo>
                <a:lnTo>
                  <a:pt x="1534633" y="839863"/>
                </a:lnTo>
                <a:lnTo>
                  <a:pt x="0" y="83986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6797147" y="138156"/>
            <a:ext cx="11490853" cy="2381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8"/>
              </a:lnSpc>
            </a:pPr>
            <a:r>
              <a:rPr lang="en-US" sz="6018" dirty="0">
                <a:solidFill>
                  <a:srgbClr val="FEFFFF"/>
                </a:solidFill>
                <a:latin typeface="Poppins Heavy"/>
              </a:rPr>
              <a:t>Les EI "</a:t>
            </a:r>
            <a:r>
              <a:rPr lang="en-US" sz="6018" dirty="0" err="1">
                <a:solidFill>
                  <a:srgbClr val="FEFFFF"/>
                </a:solidFill>
                <a:latin typeface="Poppins Heavy"/>
              </a:rPr>
              <a:t>défaut</a:t>
            </a:r>
            <a:r>
              <a:rPr lang="en-US" sz="6018" dirty="0">
                <a:solidFill>
                  <a:srgbClr val="FEFFFF"/>
                </a:solidFill>
                <a:latin typeface="Poppins Heavy"/>
              </a:rPr>
              <a:t> de communication" </a:t>
            </a:r>
            <a:r>
              <a:rPr lang="en-US" sz="6018" dirty="0" err="1">
                <a:solidFill>
                  <a:srgbClr val="FEFFFF"/>
                </a:solidFill>
                <a:latin typeface="Poppins Heavy"/>
              </a:rPr>
              <a:t>en</a:t>
            </a:r>
            <a:r>
              <a:rPr lang="en-US" sz="6018" dirty="0">
                <a:solidFill>
                  <a:srgbClr val="FEFFFF"/>
                </a:solidFill>
                <a:latin typeface="Poppins Heavy"/>
              </a:rPr>
              <a:t> </a:t>
            </a:r>
            <a:r>
              <a:rPr lang="en-US" sz="6018" dirty="0" err="1">
                <a:solidFill>
                  <a:srgbClr val="FEFFFF"/>
                </a:solidFill>
                <a:latin typeface="Poppins Heavy"/>
              </a:rPr>
              <a:t>quelques</a:t>
            </a:r>
            <a:r>
              <a:rPr lang="en-US" sz="6018" dirty="0">
                <a:solidFill>
                  <a:srgbClr val="FEFFFF"/>
                </a:solidFill>
                <a:latin typeface="Poppins Heavy"/>
              </a:rPr>
              <a:t> </a:t>
            </a:r>
            <a:r>
              <a:rPr lang="en-US" sz="6018" dirty="0" err="1">
                <a:solidFill>
                  <a:srgbClr val="FEFFFF"/>
                </a:solidFill>
                <a:latin typeface="Poppins Heavy"/>
              </a:rPr>
              <a:t>chiffres</a:t>
            </a:r>
            <a:r>
              <a:rPr lang="en-US" sz="6018" dirty="0">
                <a:solidFill>
                  <a:srgbClr val="FEFFFF"/>
                </a:solidFill>
                <a:latin typeface="Poppins Heavy"/>
              </a:rPr>
              <a:t> !</a:t>
            </a:r>
          </a:p>
        </p:txBody>
      </p:sp>
      <p:sp>
        <p:nvSpPr>
          <p:cNvPr id="21" name="Freeform 21"/>
          <p:cNvSpPr/>
          <p:nvPr/>
        </p:nvSpPr>
        <p:spPr>
          <a:xfrm>
            <a:off x="427062" y="4592945"/>
            <a:ext cx="2448195" cy="4167140"/>
          </a:xfrm>
          <a:custGeom>
            <a:avLst/>
            <a:gdLst/>
            <a:ahLst/>
            <a:cxnLst/>
            <a:rect l="l" t="t" r="r" b="b"/>
            <a:pathLst>
              <a:path w="2448195" h="4167140">
                <a:moveTo>
                  <a:pt x="0" y="0"/>
                </a:moveTo>
                <a:lnTo>
                  <a:pt x="2448195" y="0"/>
                </a:lnTo>
                <a:lnTo>
                  <a:pt x="2448195" y="4167140"/>
                </a:lnTo>
                <a:lnTo>
                  <a:pt x="0" y="41671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a:blipFill>
        </p:spPr>
      </p:sp>
      <p:grpSp>
        <p:nvGrpSpPr>
          <p:cNvPr id="49" name="Groupe 48"/>
          <p:cNvGrpSpPr/>
          <p:nvPr/>
        </p:nvGrpSpPr>
        <p:grpSpPr>
          <a:xfrm>
            <a:off x="7215750" y="2963278"/>
            <a:ext cx="10820731" cy="2287102"/>
            <a:chOff x="7215750" y="2963278"/>
            <a:chExt cx="10820731" cy="2287102"/>
          </a:xfrm>
        </p:grpSpPr>
        <p:grpSp>
          <p:nvGrpSpPr>
            <p:cNvPr id="15" name="Group 15"/>
            <p:cNvGrpSpPr/>
            <p:nvPr/>
          </p:nvGrpSpPr>
          <p:grpSpPr>
            <a:xfrm>
              <a:off x="7215750" y="2963278"/>
              <a:ext cx="10820731" cy="2287102"/>
              <a:chOff x="0" y="0"/>
              <a:chExt cx="2849904" cy="602364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849904" cy="602364"/>
              </a:xfrm>
              <a:custGeom>
                <a:avLst/>
                <a:gdLst/>
                <a:ahLst/>
                <a:cxnLst/>
                <a:rect l="l" t="t" r="r" b="b"/>
                <a:pathLst>
                  <a:path w="2849904" h="602364">
                    <a:moveTo>
                      <a:pt x="36489" y="0"/>
                    </a:moveTo>
                    <a:lnTo>
                      <a:pt x="2813415" y="0"/>
                    </a:lnTo>
                    <a:cubicBezTo>
                      <a:pt x="2833568" y="0"/>
                      <a:pt x="2849904" y="16337"/>
                      <a:pt x="2849904" y="36489"/>
                    </a:cubicBezTo>
                    <a:lnTo>
                      <a:pt x="2849904" y="565875"/>
                    </a:lnTo>
                    <a:cubicBezTo>
                      <a:pt x="2849904" y="575553"/>
                      <a:pt x="2846060" y="584834"/>
                      <a:pt x="2839217" y="591677"/>
                    </a:cubicBezTo>
                    <a:cubicBezTo>
                      <a:pt x="2832374" y="598520"/>
                      <a:pt x="2823093" y="602364"/>
                      <a:pt x="2813415" y="602364"/>
                    </a:cubicBezTo>
                    <a:lnTo>
                      <a:pt x="36489" y="602364"/>
                    </a:lnTo>
                    <a:cubicBezTo>
                      <a:pt x="26812" y="602364"/>
                      <a:pt x="17530" y="598520"/>
                      <a:pt x="10687" y="591677"/>
                    </a:cubicBezTo>
                    <a:cubicBezTo>
                      <a:pt x="3844" y="584834"/>
                      <a:pt x="0" y="575553"/>
                      <a:pt x="0" y="565875"/>
                    </a:cubicBezTo>
                    <a:lnTo>
                      <a:pt x="0" y="36489"/>
                    </a:lnTo>
                    <a:cubicBezTo>
                      <a:pt x="0" y="26812"/>
                      <a:pt x="3844" y="17530"/>
                      <a:pt x="10687" y="10687"/>
                    </a:cubicBezTo>
                    <a:cubicBezTo>
                      <a:pt x="17530" y="3844"/>
                      <a:pt x="26812" y="0"/>
                      <a:pt x="36489" y="0"/>
                    </a:cubicBezTo>
                    <a:close/>
                  </a:path>
                </a:pathLst>
              </a:custGeom>
              <a:solidFill>
                <a:srgbClr val="FEFFFF"/>
              </a:solidFill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711"/>
                  </a:lnSpc>
                </a:pPr>
                <a:endParaRPr/>
              </a:p>
            </p:txBody>
          </p:sp>
        </p:grpSp>
        <p:sp>
          <p:nvSpPr>
            <p:cNvPr id="20" name="Freeform 20"/>
            <p:cNvSpPr/>
            <p:nvPr/>
          </p:nvSpPr>
          <p:spPr>
            <a:xfrm>
              <a:off x="15922753" y="3319493"/>
              <a:ext cx="1574672" cy="1574672"/>
            </a:xfrm>
            <a:custGeom>
              <a:avLst/>
              <a:gdLst/>
              <a:ahLst/>
              <a:cxnLst/>
              <a:rect l="l" t="t" r="r" b="b"/>
              <a:pathLst>
                <a:path w="1574672" h="1574672">
                  <a:moveTo>
                    <a:pt x="0" y="0"/>
                  </a:moveTo>
                  <a:lnTo>
                    <a:pt x="1574672" y="0"/>
                  </a:lnTo>
                  <a:lnTo>
                    <a:pt x="1574672" y="1574672"/>
                  </a:lnTo>
                  <a:lnTo>
                    <a:pt x="0" y="15746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xmlns="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TextBox 22"/>
            <p:cNvSpPr txBox="1"/>
            <p:nvPr/>
          </p:nvSpPr>
          <p:spPr>
            <a:xfrm>
              <a:off x="9243838" y="3641771"/>
              <a:ext cx="5118441" cy="10113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18"/>
                </a:lnSpc>
              </a:pPr>
              <a:r>
                <a:rPr lang="en-US" sz="3818" dirty="0" err="1">
                  <a:solidFill>
                    <a:srgbClr val="1E3148"/>
                  </a:solidFill>
                  <a:latin typeface="Poppins"/>
                </a:rPr>
                <a:t>Indiquer</a:t>
              </a:r>
              <a:r>
                <a:rPr lang="en-US" sz="3818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818" dirty="0" err="1">
                  <a:solidFill>
                    <a:srgbClr val="1E3148"/>
                  </a:solidFill>
                  <a:latin typeface="Poppins"/>
                </a:rPr>
                <a:t>nb</a:t>
              </a:r>
              <a:r>
                <a:rPr lang="en-US" sz="3818" dirty="0">
                  <a:solidFill>
                    <a:srgbClr val="1E3148"/>
                  </a:solidFill>
                  <a:latin typeface="Poppins"/>
                </a:rPr>
                <a:t> EI </a:t>
              </a:r>
              <a:r>
                <a:rPr lang="en-US" sz="3818" dirty="0" err="1">
                  <a:solidFill>
                    <a:srgbClr val="1E3148"/>
                  </a:solidFill>
                  <a:latin typeface="Poppins"/>
                </a:rPr>
                <a:t>année</a:t>
              </a:r>
              <a:r>
                <a:rPr lang="en-US" sz="3818" dirty="0">
                  <a:solidFill>
                    <a:srgbClr val="1E3148"/>
                  </a:solidFill>
                  <a:latin typeface="Poppins"/>
                </a:rPr>
                <a:t> N et N-1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571410" y="4245301"/>
            <a:ext cx="5321169" cy="5336280"/>
            <a:chOff x="0" y="0"/>
            <a:chExt cx="7094891" cy="7115040"/>
          </a:xfrm>
        </p:grpSpPr>
        <p:sp>
          <p:nvSpPr>
            <p:cNvPr id="25" name="Freeform 25"/>
            <p:cNvSpPr/>
            <p:nvPr/>
          </p:nvSpPr>
          <p:spPr>
            <a:xfrm>
              <a:off x="2591266" y="884117"/>
              <a:ext cx="2188612" cy="6230924"/>
            </a:xfrm>
            <a:custGeom>
              <a:avLst/>
              <a:gdLst/>
              <a:ahLst/>
              <a:cxnLst/>
              <a:rect l="l" t="t" r="r" b="b"/>
              <a:pathLst>
                <a:path w="2188612" h="6230924">
                  <a:moveTo>
                    <a:pt x="0" y="0"/>
                  </a:moveTo>
                  <a:lnTo>
                    <a:pt x="2188612" y="0"/>
                  </a:lnTo>
                  <a:lnTo>
                    <a:pt x="2188612" y="6230923"/>
                  </a:lnTo>
                  <a:lnTo>
                    <a:pt x="0" y="62309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xmlns="" r:embed="rId2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Freeform 26"/>
            <p:cNvSpPr/>
            <p:nvPr/>
          </p:nvSpPr>
          <p:spPr>
            <a:xfrm rot="-10800000">
              <a:off x="4108151" y="3945947"/>
              <a:ext cx="2784324" cy="1413045"/>
            </a:xfrm>
            <a:custGeom>
              <a:avLst/>
              <a:gdLst/>
              <a:ahLst/>
              <a:cxnLst/>
              <a:rect l="l" t="t" r="r" b="b"/>
              <a:pathLst>
                <a:path w="2784324" h="1413045">
                  <a:moveTo>
                    <a:pt x="0" y="0"/>
                  </a:moveTo>
                  <a:lnTo>
                    <a:pt x="2784324" y="0"/>
                  </a:lnTo>
                  <a:lnTo>
                    <a:pt x="2784324" y="1413045"/>
                  </a:lnTo>
                  <a:lnTo>
                    <a:pt x="0" y="14130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>
                <a:extLst>
                  <a:ext uri="{96DAC541-7B7A-43D3-8B79-37D633B846F1}">
                    <asvg:svgBlip xmlns:asvg="http://schemas.microsoft.com/office/drawing/2016/SVG/main" xmlns="" r:embed="rId2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7" name="TextBox 27"/>
            <p:cNvSpPr txBox="1"/>
            <p:nvPr/>
          </p:nvSpPr>
          <p:spPr>
            <a:xfrm>
              <a:off x="4244311" y="4512262"/>
              <a:ext cx="2139207" cy="3254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68"/>
                </a:lnSpc>
              </a:pPr>
              <a:r>
                <a:rPr lang="en-US" sz="1768" spc="35">
                  <a:solidFill>
                    <a:srgbClr val="FEFFFF"/>
                  </a:solidFill>
                  <a:latin typeface="Londrina Solid"/>
                </a:rPr>
                <a:t>Les partenaires</a:t>
              </a:r>
            </a:p>
          </p:txBody>
        </p:sp>
        <p:sp>
          <p:nvSpPr>
            <p:cNvPr id="28" name="Freeform 28"/>
            <p:cNvSpPr/>
            <p:nvPr/>
          </p:nvSpPr>
          <p:spPr>
            <a:xfrm>
              <a:off x="4601987" y="4923624"/>
              <a:ext cx="898279" cy="235798"/>
            </a:xfrm>
            <a:custGeom>
              <a:avLst/>
              <a:gdLst/>
              <a:ahLst/>
              <a:cxnLst/>
              <a:rect l="l" t="t" r="r" b="b"/>
              <a:pathLst>
                <a:path w="898279" h="235798">
                  <a:moveTo>
                    <a:pt x="0" y="0"/>
                  </a:moveTo>
                  <a:lnTo>
                    <a:pt x="898279" y="0"/>
                  </a:lnTo>
                  <a:lnTo>
                    <a:pt x="898279" y="235798"/>
                  </a:lnTo>
                  <a:lnTo>
                    <a:pt x="0" y="2357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3">
                <a:extLst>
                  <a:ext uri="{96DAC541-7B7A-43D3-8B79-37D633B846F1}">
                    <asvg:svgBlip xmlns:asvg="http://schemas.microsoft.com/office/drawing/2016/SVG/main" xmlns="" r:embed="rId2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29" name="Group 29"/>
            <p:cNvGrpSpPr>
              <a:grpSpLocks noChangeAspect="1"/>
            </p:cNvGrpSpPr>
            <p:nvPr/>
          </p:nvGrpSpPr>
          <p:grpSpPr>
            <a:xfrm>
              <a:off x="6126670" y="3955406"/>
              <a:ext cx="968222" cy="968218"/>
              <a:chOff x="0" y="0"/>
              <a:chExt cx="6350000" cy="6349975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25"/>
                <a:stretch>
                  <a:fillRect t="-17129" b="-17129"/>
                </a:stretch>
              </a:blipFill>
            </p:spPr>
          </p:sp>
        </p:grpSp>
        <p:sp>
          <p:nvSpPr>
            <p:cNvPr id="31" name="Freeform 31"/>
            <p:cNvSpPr/>
            <p:nvPr/>
          </p:nvSpPr>
          <p:spPr>
            <a:xfrm>
              <a:off x="4779878" y="254790"/>
              <a:ext cx="1927362" cy="1885294"/>
            </a:xfrm>
            <a:custGeom>
              <a:avLst/>
              <a:gdLst/>
              <a:ahLst/>
              <a:cxnLst/>
              <a:rect l="l" t="t" r="r" b="b"/>
              <a:pathLst>
                <a:path w="1927362" h="1885294">
                  <a:moveTo>
                    <a:pt x="0" y="0"/>
                  </a:moveTo>
                  <a:lnTo>
                    <a:pt x="1927362" y="0"/>
                  </a:lnTo>
                  <a:lnTo>
                    <a:pt x="1927362" y="1885294"/>
                  </a:lnTo>
                  <a:lnTo>
                    <a:pt x="0" y="18852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6">
                <a:extLst>
                  <a:ext uri="{96DAC541-7B7A-43D3-8B79-37D633B846F1}">
                    <asvg:svgBlip xmlns:asvg="http://schemas.microsoft.com/office/drawing/2016/SVG/main" xmlns="" r:embed="rId27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32" name="Group 32"/>
            <p:cNvGrpSpPr>
              <a:grpSpLocks noChangeAspect="1"/>
            </p:cNvGrpSpPr>
            <p:nvPr/>
          </p:nvGrpSpPr>
          <p:grpSpPr>
            <a:xfrm>
              <a:off x="4295767" y="0"/>
              <a:ext cx="968222" cy="968218"/>
              <a:chOff x="0" y="0"/>
              <a:chExt cx="6350000" cy="6349975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28"/>
                <a:stretch>
                  <a:fillRect/>
                </a:stretch>
              </a:blipFill>
            </p:spPr>
          </p:sp>
        </p:grpSp>
        <p:sp>
          <p:nvSpPr>
            <p:cNvPr id="34" name="Freeform 34"/>
            <p:cNvSpPr/>
            <p:nvPr/>
          </p:nvSpPr>
          <p:spPr>
            <a:xfrm>
              <a:off x="5186582" y="1218512"/>
              <a:ext cx="898279" cy="235798"/>
            </a:xfrm>
            <a:custGeom>
              <a:avLst/>
              <a:gdLst/>
              <a:ahLst/>
              <a:cxnLst/>
              <a:rect l="l" t="t" r="r" b="b"/>
              <a:pathLst>
                <a:path w="898279" h="235798">
                  <a:moveTo>
                    <a:pt x="0" y="0"/>
                  </a:moveTo>
                  <a:lnTo>
                    <a:pt x="898279" y="0"/>
                  </a:lnTo>
                  <a:lnTo>
                    <a:pt x="898279" y="235798"/>
                  </a:lnTo>
                  <a:lnTo>
                    <a:pt x="0" y="2357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3">
                <a:extLst>
                  <a:ext uri="{96DAC541-7B7A-43D3-8B79-37D633B846F1}">
                    <asvg:svgBlip xmlns:asvg="http://schemas.microsoft.com/office/drawing/2016/SVG/main" xmlns="" r:embed="rId2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5" name="TextBox 35"/>
            <p:cNvSpPr txBox="1"/>
            <p:nvPr/>
          </p:nvSpPr>
          <p:spPr>
            <a:xfrm>
              <a:off x="5345005" y="558673"/>
              <a:ext cx="1214962" cy="3254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68"/>
                </a:lnSpc>
              </a:pPr>
              <a:r>
                <a:rPr lang="en-US" sz="1768" spc="35">
                  <a:solidFill>
                    <a:srgbClr val="FEFFFF"/>
                  </a:solidFill>
                  <a:latin typeface="Londrina Solid"/>
                </a:rPr>
                <a:t>La famille</a:t>
              </a:r>
            </a:p>
          </p:txBody>
        </p:sp>
        <p:sp>
          <p:nvSpPr>
            <p:cNvPr id="36" name="Freeform 36"/>
            <p:cNvSpPr/>
            <p:nvPr/>
          </p:nvSpPr>
          <p:spPr>
            <a:xfrm>
              <a:off x="638820" y="106580"/>
              <a:ext cx="2226253" cy="1723276"/>
            </a:xfrm>
            <a:custGeom>
              <a:avLst/>
              <a:gdLst/>
              <a:ahLst/>
              <a:cxnLst/>
              <a:rect l="l" t="t" r="r" b="b"/>
              <a:pathLst>
                <a:path w="2226253" h="1723276">
                  <a:moveTo>
                    <a:pt x="0" y="0"/>
                  </a:moveTo>
                  <a:lnTo>
                    <a:pt x="2226253" y="0"/>
                  </a:lnTo>
                  <a:lnTo>
                    <a:pt x="2226253" y="1723276"/>
                  </a:lnTo>
                  <a:lnTo>
                    <a:pt x="0" y="17232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9">
                <a:extLst>
                  <a:ext uri="{96DAC541-7B7A-43D3-8B79-37D633B846F1}">
                    <asvg:svgBlip xmlns:asvg="http://schemas.microsoft.com/office/drawing/2016/SVG/main" xmlns="" r:embed="rId30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37" name="Group 37"/>
            <p:cNvGrpSpPr>
              <a:grpSpLocks noChangeAspect="1"/>
            </p:cNvGrpSpPr>
            <p:nvPr/>
          </p:nvGrpSpPr>
          <p:grpSpPr>
            <a:xfrm>
              <a:off x="59263" y="0"/>
              <a:ext cx="968222" cy="968218"/>
              <a:chOff x="0" y="0"/>
              <a:chExt cx="6350000" cy="634997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31"/>
                <a:stretch>
                  <a:fillRect l="-2479" r="-2479"/>
                </a:stretch>
              </a:blipFill>
            </p:spPr>
          </p:sp>
        </p:grpSp>
        <p:sp>
          <p:nvSpPr>
            <p:cNvPr id="39" name="Freeform 39"/>
            <p:cNvSpPr/>
            <p:nvPr/>
          </p:nvSpPr>
          <p:spPr>
            <a:xfrm>
              <a:off x="1302807" y="968218"/>
              <a:ext cx="898279" cy="235798"/>
            </a:xfrm>
            <a:custGeom>
              <a:avLst/>
              <a:gdLst/>
              <a:ahLst/>
              <a:cxnLst/>
              <a:rect l="l" t="t" r="r" b="b"/>
              <a:pathLst>
                <a:path w="898279" h="235798">
                  <a:moveTo>
                    <a:pt x="0" y="0"/>
                  </a:moveTo>
                  <a:lnTo>
                    <a:pt x="898279" y="0"/>
                  </a:lnTo>
                  <a:lnTo>
                    <a:pt x="898279" y="235798"/>
                  </a:lnTo>
                  <a:lnTo>
                    <a:pt x="0" y="2357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3">
                <a:extLst>
                  <a:ext uri="{96DAC541-7B7A-43D3-8B79-37D633B846F1}">
                    <asvg:svgBlip xmlns:asvg="http://schemas.microsoft.com/office/drawing/2016/SVG/main" xmlns="" r:embed="rId2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0" name="TextBox 40"/>
            <p:cNvSpPr txBox="1"/>
            <p:nvPr/>
          </p:nvSpPr>
          <p:spPr>
            <a:xfrm>
              <a:off x="1075551" y="244027"/>
              <a:ext cx="1725708" cy="6195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68"/>
                </a:lnSpc>
              </a:pPr>
              <a:r>
                <a:rPr lang="en-US" sz="1768" spc="35">
                  <a:solidFill>
                    <a:srgbClr val="FEFFFF"/>
                  </a:solidFill>
                  <a:latin typeface="Londrina Solid"/>
                </a:rPr>
                <a:t>La personne accompagnée</a:t>
              </a:r>
            </a:p>
          </p:txBody>
        </p:sp>
        <p:grpSp>
          <p:nvGrpSpPr>
            <p:cNvPr id="41" name="Group 41"/>
            <p:cNvGrpSpPr>
              <a:grpSpLocks noChangeAspect="1"/>
            </p:cNvGrpSpPr>
            <p:nvPr/>
          </p:nvGrpSpPr>
          <p:grpSpPr>
            <a:xfrm>
              <a:off x="0" y="713328"/>
              <a:ext cx="968222" cy="968218"/>
              <a:chOff x="0" y="0"/>
              <a:chExt cx="6350000" cy="6349975"/>
            </a:xfrm>
          </p:grpSpPr>
          <p:sp>
            <p:nvSpPr>
              <p:cNvPr id="42" name="Freeform 42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32"/>
                <a:stretch>
                  <a:fillRect t="-3355" b="-3355"/>
                </a:stretch>
              </a:blipFill>
            </p:spPr>
          </p:sp>
        </p:grpSp>
        <p:sp>
          <p:nvSpPr>
            <p:cNvPr id="43" name="Freeform 43"/>
            <p:cNvSpPr/>
            <p:nvPr/>
          </p:nvSpPr>
          <p:spPr>
            <a:xfrm rot="-10800000">
              <a:off x="509737" y="4100603"/>
              <a:ext cx="2373983" cy="1454065"/>
            </a:xfrm>
            <a:custGeom>
              <a:avLst/>
              <a:gdLst/>
              <a:ahLst/>
              <a:cxnLst/>
              <a:rect l="l" t="t" r="r" b="b"/>
              <a:pathLst>
                <a:path w="2373983" h="1454065">
                  <a:moveTo>
                    <a:pt x="0" y="0"/>
                  </a:moveTo>
                  <a:lnTo>
                    <a:pt x="2373984" y="0"/>
                  </a:lnTo>
                  <a:lnTo>
                    <a:pt x="2373984" y="1454065"/>
                  </a:lnTo>
                  <a:lnTo>
                    <a:pt x="0" y="14540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3">
                <a:extLst>
                  <a:ext uri="{96DAC541-7B7A-43D3-8B79-37D633B846F1}">
                    <asvg:svgBlip xmlns:asvg="http://schemas.microsoft.com/office/drawing/2016/SVG/main" xmlns="" r:embed="rId3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44" name="Group 44"/>
            <p:cNvGrpSpPr>
              <a:grpSpLocks noChangeAspect="1"/>
            </p:cNvGrpSpPr>
            <p:nvPr/>
          </p:nvGrpSpPr>
          <p:grpSpPr>
            <a:xfrm>
              <a:off x="334586" y="3999578"/>
              <a:ext cx="968222" cy="968218"/>
              <a:chOff x="0" y="0"/>
              <a:chExt cx="6350000" cy="6349975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35"/>
                <a:stretch>
                  <a:fillRect l="-30768" r="-30768"/>
                </a:stretch>
              </a:blipFill>
            </p:spPr>
          </p:sp>
        </p:grpSp>
        <p:sp>
          <p:nvSpPr>
            <p:cNvPr id="46" name="Freeform 46"/>
            <p:cNvSpPr/>
            <p:nvPr/>
          </p:nvSpPr>
          <p:spPr>
            <a:xfrm>
              <a:off x="1401007" y="5041523"/>
              <a:ext cx="898279" cy="235798"/>
            </a:xfrm>
            <a:custGeom>
              <a:avLst/>
              <a:gdLst/>
              <a:ahLst/>
              <a:cxnLst/>
              <a:rect l="l" t="t" r="r" b="b"/>
              <a:pathLst>
                <a:path w="898279" h="235798">
                  <a:moveTo>
                    <a:pt x="0" y="0"/>
                  </a:moveTo>
                  <a:lnTo>
                    <a:pt x="898279" y="0"/>
                  </a:lnTo>
                  <a:lnTo>
                    <a:pt x="898279" y="235798"/>
                  </a:lnTo>
                  <a:lnTo>
                    <a:pt x="0" y="2357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3">
                <a:extLst>
                  <a:ext uri="{96DAC541-7B7A-43D3-8B79-37D633B846F1}">
                    <asvg:svgBlip xmlns:asvg="http://schemas.microsoft.com/office/drawing/2016/SVG/main" xmlns="" r:embed="rId2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7" name="TextBox 47"/>
            <p:cNvSpPr txBox="1"/>
            <p:nvPr/>
          </p:nvSpPr>
          <p:spPr>
            <a:xfrm>
              <a:off x="1401007" y="4504035"/>
              <a:ext cx="1464066" cy="3254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68"/>
                </a:lnSpc>
              </a:pPr>
              <a:r>
                <a:rPr lang="en-US" sz="1768" spc="35">
                  <a:solidFill>
                    <a:srgbClr val="FEFFFF"/>
                  </a:solidFill>
                  <a:latin typeface="Londrina Solid"/>
                </a:rPr>
                <a:t>L'équipe</a:t>
              </a:r>
            </a:p>
          </p:txBody>
        </p:sp>
      </p:grpSp>
      <p:grpSp>
        <p:nvGrpSpPr>
          <p:cNvPr id="50" name="Groupe 49"/>
          <p:cNvGrpSpPr/>
          <p:nvPr/>
        </p:nvGrpSpPr>
        <p:grpSpPr>
          <a:xfrm>
            <a:off x="7541161" y="6736563"/>
            <a:ext cx="10495320" cy="2494147"/>
            <a:chOff x="7541161" y="6736563"/>
            <a:chExt cx="10495320" cy="2494147"/>
          </a:xfrm>
        </p:grpSpPr>
        <p:sp>
          <p:nvSpPr>
            <p:cNvPr id="18" name="Freeform 18"/>
            <p:cNvSpPr/>
            <p:nvPr/>
          </p:nvSpPr>
          <p:spPr>
            <a:xfrm>
              <a:off x="7541161" y="6736563"/>
              <a:ext cx="1932978" cy="1964907"/>
            </a:xfrm>
            <a:custGeom>
              <a:avLst/>
              <a:gdLst/>
              <a:ahLst/>
              <a:cxnLst/>
              <a:rect l="l" t="t" r="r" b="b"/>
              <a:pathLst>
                <a:path w="1932978" h="1964907">
                  <a:moveTo>
                    <a:pt x="0" y="0"/>
                  </a:moveTo>
                  <a:lnTo>
                    <a:pt x="1932978" y="0"/>
                  </a:lnTo>
                  <a:lnTo>
                    <a:pt x="1932978" y="1964907"/>
                  </a:lnTo>
                  <a:lnTo>
                    <a:pt x="0" y="19649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:asvg="http://schemas.microsoft.com/office/drawing/2016/SVG/main" xmlns="" r:embed="rId1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8" name="TextBox 26"/>
            <p:cNvSpPr txBox="1"/>
            <p:nvPr/>
          </p:nvSpPr>
          <p:spPr>
            <a:xfrm>
              <a:off x="9871962" y="6922386"/>
              <a:ext cx="8164519" cy="230832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18"/>
                </a:lnSpc>
              </a:pPr>
              <a:r>
                <a:rPr lang="en-US" sz="3618" dirty="0" err="1">
                  <a:solidFill>
                    <a:srgbClr val="FEFFFF"/>
                  </a:solidFill>
                  <a:latin typeface="Poppins"/>
                </a:rPr>
                <a:t>Indiquer</a:t>
              </a:r>
              <a:r>
                <a:rPr lang="en-US" sz="3618" dirty="0">
                  <a:solidFill>
                    <a:srgbClr val="FEFFFF"/>
                  </a:solidFill>
                  <a:latin typeface="Poppins"/>
                </a:rPr>
                <a:t> les actions </a:t>
              </a:r>
              <a:r>
                <a:rPr lang="en-US" sz="3618" dirty="0" err="1">
                  <a:solidFill>
                    <a:srgbClr val="FEFFFF"/>
                  </a:solidFill>
                  <a:latin typeface="Poppins"/>
                </a:rPr>
                <a:t>phares</a:t>
              </a:r>
              <a:r>
                <a:rPr lang="en-US" sz="3618" dirty="0">
                  <a:solidFill>
                    <a:srgbClr val="FEFFFF"/>
                  </a:solidFill>
                  <a:latin typeface="Poppins"/>
                </a:rPr>
                <a:t> </a:t>
              </a:r>
              <a:r>
                <a:rPr lang="en-US" sz="3618" dirty="0" err="1">
                  <a:solidFill>
                    <a:srgbClr val="FEFFFF"/>
                  </a:solidFill>
                  <a:latin typeface="Poppins"/>
                </a:rPr>
                <a:t>mises</a:t>
              </a:r>
              <a:r>
                <a:rPr lang="en-US" sz="3618" dirty="0">
                  <a:solidFill>
                    <a:srgbClr val="FEFFFF"/>
                  </a:solidFill>
                  <a:latin typeface="Poppins"/>
                </a:rPr>
                <a:t> </a:t>
              </a:r>
              <a:r>
                <a:rPr lang="en-US" sz="3618" dirty="0" err="1">
                  <a:solidFill>
                    <a:srgbClr val="FEFFFF"/>
                  </a:solidFill>
                  <a:latin typeface="Poppins"/>
                </a:rPr>
                <a:t>en</a:t>
              </a:r>
              <a:r>
                <a:rPr lang="en-US" sz="3618" dirty="0">
                  <a:solidFill>
                    <a:srgbClr val="FEFFFF"/>
                  </a:solidFill>
                  <a:latin typeface="Poppins"/>
                </a:rPr>
                <a:t> place suite aux </a:t>
              </a:r>
              <a:r>
                <a:rPr lang="en-US" sz="3618" dirty="0" err="1" smtClean="0">
                  <a:solidFill>
                    <a:srgbClr val="FEFFFF"/>
                  </a:solidFill>
                  <a:latin typeface="Poppins"/>
                </a:rPr>
                <a:t>déclarations</a:t>
              </a:r>
              <a:r>
                <a:rPr lang="en-US" sz="3618" dirty="0" smtClean="0">
                  <a:solidFill>
                    <a:srgbClr val="FEFFFF"/>
                  </a:solidFill>
                  <a:latin typeface="Poppins"/>
                </a:rPr>
                <a:t> : </a:t>
              </a:r>
            </a:p>
            <a:p>
              <a:pPr marL="571500" indent="-571500">
                <a:lnSpc>
                  <a:spcPts val="3618"/>
                </a:lnSpc>
                <a:buFont typeface="Wingdings" panose="05000000000000000000" pitchFamily="2" charset="2"/>
                <a:buChar char="§"/>
              </a:pPr>
              <a:r>
                <a:rPr lang="en-US" sz="3618" dirty="0" smtClean="0">
                  <a:solidFill>
                    <a:srgbClr val="FEFFFF"/>
                  </a:solidFill>
                  <a:latin typeface="Poppins"/>
                </a:rPr>
                <a:t>Action 1</a:t>
              </a:r>
            </a:p>
            <a:p>
              <a:pPr marL="571500" indent="-571500">
                <a:lnSpc>
                  <a:spcPts val="3618"/>
                </a:lnSpc>
                <a:buFont typeface="Wingdings" panose="05000000000000000000" pitchFamily="2" charset="2"/>
                <a:buChar char="§"/>
              </a:pPr>
              <a:r>
                <a:rPr lang="en-US" sz="3618" dirty="0" smtClean="0">
                  <a:solidFill>
                    <a:srgbClr val="FEFFFF"/>
                  </a:solidFill>
                  <a:latin typeface="Poppins"/>
                </a:rPr>
                <a:t>Action 2</a:t>
              </a:r>
            </a:p>
            <a:p>
              <a:pPr marL="571500" indent="-571500">
                <a:lnSpc>
                  <a:spcPts val="3618"/>
                </a:lnSpc>
                <a:buFont typeface="Wingdings" panose="05000000000000000000" pitchFamily="2" charset="2"/>
                <a:buChar char="§"/>
              </a:pPr>
              <a:r>
                <a:rPr lang="en-US" sz="3618" dirty="0" smtClean="0">
                  <a:solidFill>
                    <a:srgbClr val="FEFFFF"/>
                  </a:solidFill>
                  <a:latin typeface="Poppins"/>
                </a:rPr>
                <a:t>Action 3</a:t>
              </a:r>
              <a:endParaRPr lang="en-US" sz="3618" dirty="0">
                <a:solidFill>
                  <a:srgbClr val="FEFFFF"/>
                </a:solidFill>
                <a:latin typeface="Poppins"/>
              </a:endParaRPr>
            </a:p>
          </p:txBody>
        </p:sp>
      </p:grpSp>
      <p:sp>
        <p:nvSpPr>
          <p:cNvPr id="51" name="ZoneTexte 50"/>
          <p:cNvSpPr txBox="1"/>
          <p:nvPr/>
        </p:nvSpPr>
        <p:spPr>
          <a:xfrm rot="16200000">
            <a:off x="-2043851" y="1999767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p:transition spd="med" advClick="0" advTm="3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4501" y="-223844"/>
            <a:ext cx="18717002" cy="10243305"/>
          </a:xfrm>
          <a:custGeom>
            <a:avLst/>
            <a:gdLst/>
            <a:ahLst/>
            <a:cxnLst/>
            <a:rect l="l" t="t" r="r" b="b"/>
            <a:pathLst>
              <a:path w="18717002" h="10243305">
                <a:moveTo>
                  <a:pt x="0" y="0"/>
                </a:moveTo>
                <a:lnTo>
                  <a:pt x="18717002" y="0"/>
                </a:lnTo>
                <a:lnTo>
                  <a:pt x="18717002" y="10243305"/>
                </a:lnTo>
                <a:lnTo>
                  <a:pt x="0" y="102433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736836" y="8701470"/>
            <a:ext cx="13038686" cy="1760223"/>
          </a:xfrm>
          <a:custGeom>
            <a:avLst/>
            <a:gdLst/>
            <a:ahLst/>
            <a:cxnLst/>
            <a:rect l="l" t="t" r="r" b="b"/>
            <a:pathLst>
              <a:path w="13038686" h="1760223">
                <a:moveTo>
                  <a:pt x="0" y="0"/>
                </a:moveTo>
                <a:lnTo>
                  <a:pt x="13038686" y="0"/>
                </a:lnTo>
                <a:lnTo>
                  <a:pt x="13038686" y="1760222"/>
                </a:lnTo>
                <a:lnTo>
                  <a:pt x="0" y="17602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153962" y="5143500"/>
            <a:ext cx="880271" cy="880271"/>
          </a:xfrm>
          <a:custGeom>
            <a:avLst/>
            <a:gdLst/>
            <a:ahLst/>
            <a:cxnLst/>
            <a:rect l="l" t="t" r="r" b="b"/>
            <a:pathLst>
              <a:path w="880271" h="880271">
                <a:moveTo>
                  <a:pt x="0" y="0"/>
                </a:moveTo>
                <a:lnTo>
                  <a:pt x="880271" y="0"/>
                </a:lnTo>
                <a:lnTo>
                  <a:pt x="880271" y="880271"/>
                </a:lnTo>
                <a:lnTo>
                  <a:pt x="0" y="8802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6797147" y="-574062"/>
            <a:ext cx="11936421" cy="11591734"/>
            <a:chOff x="0" y="0"/>
            <a:chExt cx="3143749" cy="305296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143749" cy="3052967"/>
            </a:xfrm>
            <a:custGeom>
              <a:avLst/>
              <a:gdLst/>
              <a:ahLst/>
              <a:cxnLst/>
              <a:rect l="l" t="t" r="r" b="b"/>
              <a:pathLst>
                <a:path w="3143749" h="3052967">
                  <a:moveTo>
                    <a:pt x="0" y="0"/>
                  </a:moveTo>
                  <a:lnTo>
                    <a:pt x="3143749" y="0"/>
                  </a:lnTo>
                  <a:lnTo>
                    <a:pt x="3143749" y="3052967"/>
                  </a:lnTo>
                  <a:lnTo>
                    <a:pt x="0" y="3052967"/>
                  </a:lnTo>
                  <a:close/>
                </a:path>
              </a:pathLst>
            </a:custGeom>
            <a:solidFill>
              <a:srgbClr val="92C6C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11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2551806" y="58478"/>
            <a:ext cx="2461403" cy="2461403"/>
            <a:chOff x="0" y="0"/>
            <a:chExt cx="3281871" cy="3281871"/>
          </a:xfrm>
        </p:grpSpPr>
        <p:grpSp>
          <p:nvGrpSpPr>
            <p:cNvPr id="9" name="Group 9"/>
            <p:cNvGrpSpPr/>
            <p:nvPr/>
          </p:nvGrpSpPr>
          <p:grpSpPr>
            <a:xfrm>
              <a:off x="818395" y="648387"/>
              <a:ext cx="1985096" cy="1985096"/>
              <a:chOff x="0" y="0"/>
              <a:chExt cx="812800" cy="8128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2" name="Freeform 12"/>
            <p:cNvSpPr/>
            <p:nvPr/>
          </p:nvSpPr>
          <p:spPr>
            <a:xfrm>
              <a:off x="0" y="0"/>
              <a:ext cx="3281871" cy="3281871"/>
            </a:xfrm>
            <a:custGeom>
              <a:avLst/>
              <a:gdLst/>
              <a:ahLst/>
              <a:cxnLst/>
              <a:rect l="l" t="t" r="r" b="b"/>
              <a:pathLst>
                <a:path w="3281871" h="3281871">
                  <a:moveTo>
                    <a:pt x="0" y="0"/>
                  </a:moveTo>
                  <a:lnTo>
                    <a:pt x="3281871" y="0"/>
                  </a:lnTo>
                  <a:lnTo>
                    <a:pt x="3281871" y="3281871"/>
                  </a:lnTo>
                  <a:lnTo>
                    <a:pt x="0" y="32818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>
            <a:off x="1627675" y="836908"/>
            <a:ext cx="1034302" cy="904544"/>
          </a:xfrm>
          <a:custGeom>
            <a:avLst/>
            <a:gdLst/>
            <a:ahLst/>
            <a:cxnLst/>
            <a:rect l="l" t="t" r="r" b="b"/>
            <a:pathLst>
              <a:path w="1034302" h="904544">
                <a:moveTo>
                  <a:pt x="0" y="0"/>
                </a:moveTo>
                <a:lnTo>
                  <a:pt x="1034302" y="0"/>
                </a:lnTo>
                <a:lnTo>
                  <a:pt x="1034302" y="904544"/>
                </a:lnTo>
                <a:lnTo>
                  <a:pt x="0" y="90454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0" y="858622"/>
            <a:ext cx="1534633" cy="839863"/>
          </a:xfrm>
          <a:custGeom>
            <a:avLst/>
            <a:gdLst/>
            <a:ahLst/>
            <a:cxnLst/>
            <a:rect l="l" t="t" r="r" b="b"/>
            <a:pathLst>
              <a:path w="1534633" h="839863">
                <a:moveTo>
                  <a:pt x="0" y="0"/>
                </a:moveTo>
                <a:lnTo>
                  <a:pt x="1534633" y="0"/>
                </a:lnTo>
                <a:lnTo>
                  <a:pt x="1534633" y="839863"/>
                </a:lnTo>
                <a:lnTo>
                  <a:pt x="0" y="83986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0682459" y="5727956"/>
            <a:ext cx="3853625" cy="3853625"/>
          </a:xfrm>
          <a:custGeom>
            <a:avLst/>
            <a:gdLst/>
            <a:ahLst/>
            <a:cxnLst/>
            <a:rect l="l" t="t" r="r" b="b"/>
            <a:pathLst>
              <a:path w="3853625" h="3853625">
                <a:moveTo>
                  <a:pt x="0" y="0"/>
                </a:moveTo>
                <a:lnTo>
                  <a:pt x="3853625" y="0"/>
                </a:lnTo>
                <a:lnTo>
                  <a:pt x="3853625" y="3853625"/>
                </a:lnTo>
                <a:lnTo>
                  <a:pt x="0" y="385362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8082187" y="731753"/>
            <a:ext cx="8792994" cy="41660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25"/>
              </a:lnSpc>
            </a:pPr>
            <a:r>
              <a:rPr lang="en-US" sz="6771">
                <a:solidFill>
                  <a:srgbClr val="FEFFFF"/>
                </a:solidFill>
                <a:latin typeface="Poppins Heavy"/>
              </a:rPr>
              <a:t>Agissons en équipe pour la sécurité des personnes accompagnées!</a:t>
            </a:r>
          </a:p>
        </p:txBody>
      </p:sp>
      <p:sp>
        <p:nvSpPr>
          <p:cNvPr id="17" name="Freeform 17"/>
          <p:cNvSpPr/>
          <p:nvPr/>
        </p:nvSpPr>
        <p:spPr>
          <a:xfrm>
            <a:off x="427062" y="4592945"/>
            <a:ext cx="2448195" cy="4167140"/>
          </a:xfrm>
          <a:custGeom>
            <a:avLst/>
            <a:gdLst/>
            <a:ahLst/>
            <a:cxnLst/>
            <a:rect l="l" t="t" r="r" b="b"/>
            <a:pathLst>
              <a:path w="2448195" h="4167140">
                <a:moveTo>
                  <a:pt x="0" y="0"/>
                </a:moveTo>
                <a:lnTo>
                  <a:pt x="2448195" y="0"/>
                </a:lnTo>
                <a:lnTo>
                  <a:pt x="2448195" y="4167140"/>
                </a:lnTo>
                <a:lnTo>
                  <a:pt x="0" y="416714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</p:spPr>
      </p:sp>
      <p:grpSp>
        <p:nvGrpSpPr>
          <p:cNvPr id="18" name="Group 18"/>
          <p:cNvGrpSpPr/>
          <p:nvPr/>
        </p:nvGrpSpPr>
        <p:grpSpPr>
          <a:xfrm>
            <a:off x="571410" y="4245301"/>
            <a:ext cx="5321169" cy="5336280"/>
            <a:chOff x="0" y="0"/>
            <a:chExt cx="7094891" cy="7115040"/>
          </a:xfrm>
        </p:grpSpPr>
        <p:sp>
          <p:nvSpPr>
            <p:cNvPr id="19" name="Freeform 19"/>
            <p:cNvSpPr/>
            <p:nvPr/>
          </p:nvSpPr>
          <p:spPr>
            <a:xfrm>
              <a:off x="2591266" y="884117"/>
              <a:ext cx="2188612" cy="6230924"/>
            </a:xfrm>
            <a:custGeom>
              <a:avLst/>
              <a:gdLst/>
              <a:ahLst/>
              <a:cxnLst/>
              <a:rect l="l" t="t" r="r" b="b"/>
              <a:pathLst>
                <a:path w="2188612" h="6230924">
                  <a:moveTo>
                    <a:pt x="0" y="0"/>
                  </a:moveTo>
                  <a:lnTo>
                    <a:pt x="2188612" y="0"/>
                  </a:lnTo>
                  <a:lnTo>
                    <a:pt x="2188612" y="6230923"/>
                  </a:lnTo>
                  <a:lnTo>
                    <a:pt x="0" y="62309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xmlns="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 rot="-10800000">
              <a:off x="4108151" y="3945947"/>
              <a:ext cx="2784324" cy="1413045"/>
            </a:xfrm>
            <a:custGeom>
              <a:avLst/>
              <a:gdLst/>
              <a:ahLst/>
              <a:cxnLst/>
              <a:rect l="l" t="t" r="r" b="b"/>
              <a:pathLst>
                <a:path w="2784324" h="1413045">
                  <a:moveTo>
                    <a:pt x="0" y="0"/>
                  </a:moveTo>
                  <a:lnTo>
                    <a:pt x="2784324" y="0"/>
                  </a:lnTo>
                  <a:lnTo>
                    <a:pt x="2784324" y="1413045"/>
                  </a:lnTo>
                  <a:lnTo>
                    <a:pt x="0" y="14130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xmlns="" r:embed="rId1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TextBox 21"/>
            <p:cNvSpPr txBox="1"/>
            <p:nvPr/>
          </p:nvSpPr>
          <p:spPr>
            <a:xfrm>
              <a:off x="4244311" y="4512262"/>
              <a:ext cx="2139207" cy="3254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68"/>
                </a:lnSpc>
              </a:pPr>
              <a:r>
                <a:rPr lang="en-US" sz="1768" spc="35">
                  <a:solidFill>
                    <a:srgbClr val="FEFFFF"/>
                  </a:solidFill>
                  <a:latin typeface="Londrina Solid"/>
                </a:rPr>
                <a:t>Les partenaires</a:t>
              </a:r>
            </a:p>
          </p:txBody>
        </p:sp>
        <p:sp>
          <p:nvSpPr>
            <p:cNvPr id="22" name="Freeform 22"/>
            <p:cNvSpPr/>
            <p:nvPr/>
          </p:nvSpPr>
          <p:spPr>
            <a:xfrm>
              <a:off x="4601987" y="4923624"/>
              <a:ext cx="898279" cy="235798"/>
            </a:xfrm>
            <a:custGeom>
              <a:avLst/>
              <a:gdLst/>
              <a:ahLst/>
              <a:cxnLst/>
              <a:rect l="l" t="t" r="r" b="b"/>
              <a:pathLst>
                <a:path w="898279" h="235798">
                  <a:moveTo>
                    <a:pt x="0" y="0"/>
                  </a:moveTo>
                  <a:lnTo>
                    <a:pt x="898279" y="0"/>
                  </a:lnTo>
                  <a:lnTo>
                    <a:pt x="898279" y="235798"/>
                  </a:lnTo>
                  <a:lnTo>
                    <a:pt x="0" y="2357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xmlns="" r:embed="rId21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23" name="Group 23"/>
            <p:cNvGrpSpPr>
              <a:grpSpLocks noChangeAspect="1"/>
            </p:cNvGrpSpPr>
            <p:nvPr/>
          </p:nvGrpSpPr>
          <p:grpSpPr>
            <a:xfrm>
              <a:off x="6126670" y="3955406"/>
              <a:ext cx="968222" cy="968218"/>
              <a:chOff x="0" y="0"/>
              <a:chExt cx="6350000" cy="6349975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22"/>
                <a:stretch>
                  <a:fillRect t="-17129" b="-17129"/>
                </a:stretch>
              </a:blipFill>
            </p:spPr>
          </p:sp>
        </p:grpSp>
        <p:sp>
          <p:nvSpPr>
            <p:cNvPr id="25" name="Freeform 25"/>
            <p:cNvSpPr/>
            <p:nvPr/>
          </p:nvSpPr>
          <p:spPr>
            <a:xfrm>
              <a:off x="4779878" y="254790"/>
              <a:ext cx="1927362" cy="1885294"/>
            </a:xfrm>
            <a:custGeom>
              <a:avLst/>
              <a:gdLst/>
              <a:ahLst/>
              <a:cxnLst/>
              <a:rect l="l" t="t" r="r" b="b"/>
              <a:pathLst>
                <a:path w="1927362" h="1885294">
                  <a:moveTo>
                    <a:pt x="0" y="0"/>
                  </a:moveTo>
                  <a:lnTo>
                    <a:pt x="1927362" y="0"/>
                  </a:lnTo>
                  <a:lnTo>
                    <a:pt x="1927362" y="1885294"/>
                  </a:lnTo>
                  <a:lnTo>
                    <a:pt x="0" y="18852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3">
                <a:extLst>
                  <a:ext uri="{96DAC541-7B7A-43D3-8B79-37D633B846F1}">
                    <asvg:svgBlip xmlns:asvg="http://schemas.microsoft.com/office/drawing/2016/SVG/main" xmlns="" r:embed="rId2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26" name="Group 26"/>
            <p:cNvGrpSpPr>
              <a:grpSpLocks noChangeAspect="1"/>
            </p:cNvGrpSpPr>
            <p:nvPr/>
          </p:nvGrpSpPr>
          <p:grpSpPr>
            <a:xfrm>
              <a:off x="4295767" y="0"/>
              <a:ext cx="968222" cy="968218"/>
              <a:chOff x="0" y="0"/>
              <a:chExt cx="6350000" cy="6349975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25"/>
                <a:stretch>
                  <a:fillRect/>
                </a:stretch>
              </a:blipFill>
            </p:spPr>
          </p:sp>
        </p:grpSp>
        <p:sp>
          <p:nvSpPr>
            <p:cNvPr id="28" name="Freeform 28"/>
            <p:cNvSpPr/>
            <p:nvPr/>
          </p:nvSpPr>
          <p:spPr>
            <a:xfrm>
              <a:off x="5186582" y="1218512"/>
              <a:ext cx="898279" cy="235798"/>
            </a:xfrm>
            <a:custGeom>
              <a:avLst/>
              <a:gdLst/>
              <a:ahLst/>
              <a:cxnLst/>
              <a:rect l="l" t="t" r="r" b="b"/>
              <a:pathLst>
                <a:path w="898279" h="235798">
                  <a:moveTo>
                    <a:pt x="0" y="0"/>
                  </a:moveTo>
                  <a:lnTo>
                    <a:pt x="898279" y="0"/>
                  </a:lnTo>
                  <a:lnTo>
                    <a:pt x="898279" y="235798"/>
                  </a:lnTo>
                  <a:lnTo>
                    <a:pt x="0" y="2357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xmlns="" r:embed="rId2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9" name="TextBox 29"/>
            <p:cNvSpPr txBox="1"/>
            <p:nvPr/>
          </p:nvSpPr>
          <p:spPr>
            <a:xfrm>
              <a:off x="5345005" y="558673"/>
              <a:ext cx="1214962" cy="3254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68"/>
                </a:lnSpc>
              </a:pPr>
              <a:r>
                <a:rPr lang="en-US" sz="1768" spc="35">
                  <a:solidFill>
                    <a:srgbClr val="FEFFFF"/>
                  </a:solidFill>
                  <a:latin typeface="Londrina Solid"/>
                </a:rPr>
                <a:t>La famille</a:t>
              </a:r>
            </a:p>
          </p:txBody>
        </p:sp>
        <p:sp>
          <p:nvSpPr>
            <p:cNvPr id="30" name="Freeform 30"/>
            <p:cNvSpPr/>
            <p:nvPr/>
          </p:nvSpPr>
          <p:spPr>
            <a:xfrm>
              <a:off x="638820" y="106580"/>
              <a:ext cx="2226253" cy="1723276"/>
            </a:xfrm>
            <a:custGeom>
              <a:avLst/>
              <a:gdLst/>
              <a:ahLst/>
              <a:cxnLst/>
              <a:rect l="l" t="t" r="r" b="b"/>
              <a:pathLst>
                <a:path w="2226253" h="1723276">
                  <a:moveTo>
                    <a:pt x="0" y="0"/>
                  </a:moveTo>
                  <a:lnTo>
                    <a:pt x="2226253" y="0"/>
                  </a:lnTo>
                  <a:lnTo>
                    <a:pt x="2226253" y="1723276"/>
                  </a:lnTo>
                  <a:lnTo>
                    <a:pt x="0" y="17232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6">
                <a:extLst>
                  <a:ext uri="{96DAC541-7B7A-43D3-8B79-37D633B846F1}">
                    <asvg:svgBlip xmlns:asvg="http://schemas.microsoft.com/office/drawing/2016/SVG/main" xmlns="" r:embed="rId27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31" name="Group 31"/>
            <p:cNvGrpSpPr>
              <a:grpSpLocks noChangeAspect="1"/>
            </p:cNvGrpSpPr>
            <p:nvPr/>
          </p:nvGrpSpPr>
          <p:grpSpPr>
            <a:xfrm>
              <a:off x="59263" y="0"/>
              <a:ext cx="968222" cy="968218"/>
              <a:chOff x="0" y="0"/>
              <a:chExt cx="6350000" cy="634997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28"/>
                <a:stretch>
                  <a:fillRect l="-2479" r="-2479"/>
                </a:stretch>
              </a:blipFill>
            </p:spPr>
          </p:sp>
        </p:grpSp>
        <p:sp>
          <p:nvSpPr>
            <p:cNvPr id="33" name="Freeform 33"/>
            <p:cNvSpPr/>
            <p:nvPr/>
          </p:nvSpPr>
          <p:spPr>
            <a:xfrm>
              <a:off x="1302807" y="968218"/>
              <a:ext cx="898279" cy="235798"/>
            </a:xfrm>
            <a:custGeom>
              <a:avLst/>
              <a:gdLst/>
              <a:ahLst/>
              <a:cxnLst/>
              <a:rect l="l" t="t" r="r" b="b"/>
              <a:pathLst>
                <a:path w="898279" h="235798">
                  <a:moveTo>
                    <a:pt x="0" y="0"/>
                  </a:moveTo>
                  <a:lnTo>
                    <a:pt x="898279" y="0"/>
                  </a:lnTo>
                  <a:lnTo>
                    <a:pt x="898279" y="235798"/>
                  </a:lnTo>
                  <a:lnTo>
                    <a:pt x="0" y="2357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xmlns="" r:embed="rId2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4" name="TextBox 34"/>
            <p:cNvSpPr txBox="1"/>
            <p:nvPr/>
          </p:nvSpPr>
          <p:spPr>
            <a:xfrm>
              <a:off x="1075551" y="244027"/>
              <a:ext cx="1725708" cy="6195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68"/>
                </a:lnSpc>
              </a:pPr>
              <a:r>
                <a:rPr lang="en-US" sz="1768" spc="35">
                  <a:solidFill>
                    <a:srgbClr val="FEFFFF"/>
                  </a:solidFill>
                  <a:latin typeface="Londrina Solid"/>
                </a:rPr>
                <a:t>La personne accompagnée</a:t>
              </a:r>
            </a:p>
          </p:txBody>
        </p:sp>
        <p:grpSp>
          <p:nvGrpSpPr>
            <p:cNvPr id="35" name="Group 35"/>
            <p:cNvGrpSpPr>
              <a:grpSpLocks noChangeAspect="1"/>
            </p:cNvGrpSpPr>
            <p:nvPr/>
          </p:nvGrpSpPr>
          <p:grpSpPr>
            <a:xfrm>
              <a:off x="0" y="713328"/>
              <a:ext cx="968222" cy="968218"/>
              <a:chOff x="0" y="0"/>
              <a:chExt cx="6350000" cy="6349975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29"/>
                <a:stretch>
                  <a:fillRect t="-3355" b="-3355"/>
                </a:stretch>
              </a:blipFill>
            </p:spPr>
          </p:sp>
        </p:grpSp>
        <p:sp>
          <p:nvSpPr>
            <p:cNvPr id="37" name="Freeform 37"/>
            <p:cNvSpPr/>
            <p:nvPr/>
          </p:nvSpPr>
          <p:spPr>
            <a:xfrm rot="-10800000">
              <a:off x="509737" y="4100603"/>
              <a:ext cx="2373983" cy="1454065"/>
            </a:xfrm>
            <a:custGeom>
              <a:avLst/>
              <a:gdLst/>
              <a:ahLst/>
              <a:cxnLst/>
              <a:rect l="l" t="t" r="r" b="b"/>
              <a:pathLst>
                <a:path w="2373983" h="1454065">
                  <a:moveTo>
                    <a:pt x="0" y="0"/>
                  </a:moveTo>
                  <a:lnTo>
                    <a:pt x="2373984" y="0"/>
                  </a:lnTo>
                  <a:lnTo>
                    <a:pt x="2373984" y="1454065"/>
                  </a:lnTo>
                  <a:lnTo>
                    <a:pt x="0" y="14540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0">
                <a:extLst>
                  <a:ext uri="{96DAC541-7B7A-43D3-8B79-37D633B846F1}">
                    <asvg:svgBlip xmlns:asvg="http://schemas.microsoft.com/office/drawing/2016/SVG/main" xmlns="" r:embed="rId31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38" name="Group 38"/>
            <p:cNvGrpSpPr>
              <a:grpSpLocks noChangeAspect="1"/>
            </p:cNvGrpSpPr>
            <p:nvPr/>
          </p:nvGrpSpPr>
          <p:grpSpPr>
            <a:xfrm>
              <a:off x="334586" y="3999578"/>
              <a:ext cx="968222" cy="968218"/>
              <a:chOff x="0" y="0"/>
              <a:chExt cx="6350000" cy="6349975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32"/>
                <a:stretch>
                  <a:fillRect l="-30768" r="-30768"/>
                </a:stretch>
              </a:blipFill>
            </p:spPr>
          </p:sp>
        </p:grpSp>
        <p:sp>
          <p:nvSpPr>
            <p:cNvPr id="40" name="Freeform 40"/>
            <p:cNvSpPr/>
            <p:nvPr/>
          </p:nvSpPr>
          <p:spPr>
            <a:xfrm>
              <a:off x="1401007" y="5041523"/>
              <a:ext cx="898279" cy="235798"/>
            </a:xfrm>
            <a:custGeom>
              <a:avLst/>
              <a:gdLst/>
              <a:ahLst/>
              <a:cxnLst/>
              <a:rect l="l" t="t" r="r" b="b"/>
              <a:pathLst>
                <a:path w="898279" h="235798">
                  <a:moveTo>
                    <a:pt x="0" y="0"/>
                  </a:moveTo>
                  <a:lnTo>
                    <a:pt x="898279" y="0"/>
                  </a:lnTo>
                  <a:lnTo>
                    <a:pt x="898279" y="235798"/>
                  </a:lnTo>
                  <a:lnTo>
                    <a:pt x="0" y="2357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xmlns="" r:embed="rId2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1" name="TextBox 41"/>
            <p:cNvSpPr txBox="1"/>
            <p:nvPr/>
          </p:nvSpPr>
          <p:spPr>
            <a:xfrm>
              <a:off x="1401007" y="4504035"/>
              <a:ext cx="1464066" cy="3254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68"/>
                </a:lnSpc>
              </a:pPr>
              <a:r>
                <a:rPr lang="en-US" sz="1768" spc="35">
                  <a:solidFill>
                    <a:srgbClr val="FEFFFF"/>
                  </a:solidFill>
                  <a:latin typeface="Londrina Solid"/>
                </a:rPr>
                <a:t>L'équipe</a:t>
              </a:r>
            </a:p>
          </p:txBody>
        </p:sp>
      </p:grpSp>
      <p:sp>
        <p:nvSpPr>
          <p:cNvPr id="42" name="ZoneTexte 41"/>
          <p:cNvSpPr txBox="1"/>
          <p:nvPr/>
        </p:nvSpPr>
        <p:spPr>
          <a:xfrm rot="16200000">
            <a:off x="-2043851" y="1999767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p:transition spd="med" advTm="5000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408</Words>
  <Application>Microsoft Office PowerPoint</Application>
  <PresentationFormat>Personnalisé</PresentationFormat>
  <Paragraphs>44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5" baseType="lpstr">
      <vt:lpstr>Poppins</vt:lpstr>
      <vt:lpstr>Poppins Heavy</vt:lpstr>
      <vt:lpstr>Calibri</vt:lpstr>
      <vt:lpstr>Londrina Solid</vt:lpstr>
      <vt:lpstr>Poppins Bold</vt:lpstr>
      <vt:lpstr>Londrina Solid Heavy</vt:lpstr>
      <vt:lpstr>Arial</vt:lpstr>
      <vt:lpstr>Wingdings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SAD COMMUNICATION</dc:title>
  <dc:creator>RIVE Solenne</dc:creator>
  <cp:lastModifiedBy>RIVE Solenne</cp:lastModifiedBy>
  <cp:revision>8</cp:revision>
  <dcterms:created xsi:type="dcterms:W3CDTF">2006-08-16T00:00:00Z</dcterms:created>
  <dcterms:modified xsi:type="dcterms:W3CDTF">2023-09-21T16:14:11Z</dcterms:modified>
  <dc:identifier>DAFsbjJCXps</dc:identifier>
</cp:coreProperties>
</file>