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8"/>
    <p:sldId id="257" r:id="rId19"/>
    <p:sldId id="258" r:id="rId20"/>
    <p:sldId id="259" r:id="rId21"/>
    <p:sldId id="260" r:id="rId22"/>
    <p:sldId id="261" r:id="rId23"/>
    <p:sldId id="262" r:id="rId24"/>
    <p:sldId id="263" r:id="rId25"/>
  </p:sldIdLst>
  <p:sldSz cx="15113000" cy="213741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Adigiana Toybox" charset="1" panose="02000500000000000000"/>
      <p:regular r:id="rId10"/>
    </p:embeddedFont>
    <p:embeddedFont>
      <p:font typeface="Adigiana Toybox Bold" charset="1" panose="02000500000000000000"/>
      <p:regular r:id="rId11"/>
    </p:embeddedFont>
    <p:embeddedFont>
      <p:font typeface="Adigiana Toybox Italics" charset="1" panose="02000500000000000000"/>
      <p:regular r:id="rId12"/>
    </p:embeddedFont>
    <p:embeddedFont>
      <p:font typeface="Adigiana Toybox Bold Italics" charset="1" panose="02000500000000000000"/>
      <p:regular r:id="rId13"/>
    </p:embeddedFont>
    <p:embeddedFont>
      <p:font typeface="Arista Pro SemiBold" charset="1" panose="02000506020000020004"/>
      <p:regular r:id="rId14"/>
    </p:embeddedFont>
    <p:embeddedFont>
      <p:font typeface="Arista Pro SemiBold Bold" charset="1" panose="02000506020000020004"/>
      <p:regular r:id="rId15"/>
    </p:embeddedFont>
    <p:embeddedFont>
      <p:font typeface="Now" charset="1" panose="00000500000000000000"/>
      <p:regular r:id="rId16"/>
    </p:embeddedFont>
    <p:embeddedFont>
      <p:font typeface="Now Bold" charset="1" panose="0000060000000000000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slides/slide1.xml" Type="http://schemas.openxmlformats.org/officeDocument/2006/relationships/slide"/><Relationship Id="rId19" Target="slides/slide2.xml" Type="http://schemas.openxmlformats.org/officeDocument/2006/relationships/slide"/><Relationship Id="rId2" Target="presProps.xml" Type="http://schemas.openxmlformats.org/officeDocument/2006/relationships/presProps"/><Relationship Id="rId20" Target="slides/slide3.xml" Type="http://schemas.openxmlformats.org/officeDocument/2006/relationships/slide"/><Relationship Id="rId21" Target="slides/slide4.xml" Type="http://schemas.openxmlformats.org/officeDocument/2006/relationships/slide"/><Relationship Id="rId22" Target="slides/slide5.xml" Type="http://schemas.openxmlformats.org/officeDocument/2006/relationships/slide"/><Relationship Id="rId23" Target="slides/slide6.xml" Type="http://schemas.openxmlformats.org/officeDocument/2006/relationships/slide"/><Relationship Id="rId24" Target="slides/slide7.xml" Type="http://schemas.openxmlformats.org/officeDocument/2006/relationships/slide"/><Relationship Id="rId25" Target="slides/slide8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11" Target="../media/image10.png" Type="http://schemas.openxmlformats.org/officeDocument/2006/relationships/image"/><Relationship Id="rId12" Target="../media/image11.svg" Type="http://schemas.openxmlformats.org/officeDocument/2006/relationships/image"/><Relationship Id="rId13" Target="../media/image12.png" Type="http://schemas.openxmlformats.org/officeDocument/2006/relationships/image"/><Relationship Id="rId14" Target="../media/image13.png" Type="http://schemas.openxmlformats.org/officeDocument/2006/relationships/image"/><Relationship Id="rId15" Target="../media/image14.sv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3.png" Type="http://schemas.openxmlformats.org/officeDocument/2006/relationships/image"/><Relationship Id="rId11" Target="../media/image24.svg" Type="http://schemas.openxmlformats.org/officeDocument/2006/relationships/image"/><Relationship Id="rId12" Target="../media/image25.png" Type="http://schemas.openxmlformats.org/officeDocument/2006/relationships/image"/><Relationship Id="rId13" Target="../media/image26.svg" Type="http://schemas.openxmlformats.org/officeDocument/2006/relationships/image"/><Relationship Id="rId14" Target="../media/image27.png" Type="http://schemas.openxmlformats.org/officeDocument/2006/relationships/image"/><Relationship Id="rId15" Target="../media/image28.svg" Type="http://schemas.openxmlformats.org/officeDocument/2006/relationships/image"/><Relationship Id="rId16" Target="../media/image29.png" Type="http://schemas.openxmlformats.org/officeDocument/2006/relationships/image"/><Relationship Id="rId17" Target="../media/image30.svg" Type="http://schemas.openxmlformats.org/officeDocument/2006/relationships/image"/><Relationship Id="rId18" Target="../media/image31.png" Type="http://schemas.openxmlformats.org/officeDocument/2006/relationships/image"/><Relationship Id="rId19" Target="../media/image32.svg" Type="http://schemas.openxmlformats.org/officeDocument/2006/relationships/image"/><Relationship Id="rId2" Target="../media/image15.png" Type="http://schemas.openxmlformats.org/officeDocument/2006/relationships/image"/><Relationship Id="rId20" Target="../media/image33.png" Type="http://schemas.openxmlformats.org/officeDocument/2006/relationships/image"/><Relationship Id="rId21" Target="../media/image34.svg" Type="http://schemas.openxmlformats.org/officeDocument/2006/relationships/image"/><Relationship Id="rId22" Target="../media/image1.png" Type="http://schemas.openxmlformats.org/officeDocument/2006/relationships/image"/><Relationship Id="rId23" Target="../media/image2.svg" Type="http://schemas.openxmlformats.org/officeDocument/2006/relationships/image"/><Relationship Id="rId24" Target="../media/image10.png" Type="http://schemas.openxmlformats.org/officeDocument/2006/relationships/image"/><Relationship Id="rId25" Target="../media/image11.svg" Type="http://schemas.openxmlformats.org/officeDocument/2006/relationships/image"/><Relationship Id="rId26" Target="../media/image3.png" Type="http://schemas.openxmlformats.org/officeDocument/2006/relationships/image"/><Relationship Id="rId27" Target="../media/image4.svg" Type="http://schemas.openxmlformats.org/officeDocument/2006/relationships/image"/><Relationship Id="rId28" Target="../media/image12.png" Type="http://schemas.openxmlformats.org/officeDocument/2006/relationships/image"/><Relationship Id="rId29" Target="../media/image5.png" Type="http://schemas.openxmlformats.org/officeDocument/2006/relationships/image"/><Relationship Id="rId3" Target="../media/image16.svg" Type="http://schemas.openxmlformats.org/officeDocument/2006/relationships/image"/><Relationship Id="rId30" Target="../media/image6.svg" Type="http://schemas.openxmlformats.org/officeDocument/2006/relationships/image"/><Relationship Id="rId31" Target="../media/image7.png" Type="http://schemas.openxmlformats.org/officeDocument/2006/relationships/image"/><Relationship Id="rId4" Target="../media/image17.png" Type="http://schemas.openxmlformats.org/officeDocument/2006/relationships/image"/><Relationship Id="rId5" Target="../media/image18.svg" Type="http://schemas.openxmlformats.org/officeDocument/2006/relationships/image"/><Relationship Id="rId6" Target="../media/image19.png" Type="http://schemas.openxmlformats.org/officeDocument/2006/relationships/image"/><Relationship Id="rId7" Target="../media/image20.svg" Type="http://schemas.openxmlformats.org/officeDocument/2006/relationships/image"/><Relationship Id="rId8" Target="../media/image21.png" Type="http://schemas.openxmlformats.org/officeDocument/2006/relationships/image"/><Relationship Id="rId9" Target="../media/image22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3.png" Type="http://schemas.openxmlformats.org/officeDocument/2006/relationships/image"/><Relationship Id="rId11" Target="../media/image24.svg" Type="http://schemas.openxmlformats.org/officeDocument/2006/relationships/image"/><Relationship Id="rId12" Target="../media/image1.png" Type="http://schemas.openxmlformats.org/officeDocument/2006/relationships/image"/><Relationship Id="rId13" Target="../media/image2.svg" Type="http://schemas.openxmlformats.org/officeDocument/2006/relationships/image"/><Relationship Id="rId14" Target="../media/image10.png" Type="http://schemas.openxmlformats.org/officeDocument/2006/relationships/image"/><Relationship Id="rId15" Target="../media/image11.svg" Type="http://schemas.openxmlformats.org/officeDocument/2006/relationships/image"/><Relationship Id="rId16" Target="../media/image3.png" Type="http://schemas.openxmlformats.org/officeDocument/2006/relationships/image"/><Relationship Id="rId17" Target="../media/image4.svg" Type="http://schemas.openxmlformats.org/officeDocument/2006/relationships/image"/><Relationship Id="rId18" Target="../media/image35.png" Type="http://schemas.openxmlformats.org/officeDocument/2006/relationships/image"/><Relationship Id="rId19" Target="../media/image5.png" Type="http://schemas.openxmlformats.org/officeDocument/2006/relationships/image"/><Relationship Id="rId2" Target="../media/image15.png" Type="http://schemas.openxmlformats.org/officeDocument/2006/relationships/image"/><Relationship Id="rId20" Target="../media/image6.svg" Type="http://schemas.openxmlformats.org/officeDocument/2006/relationships/image"/><Relationship Id="rId21" Target="../media/image36.png" Type="http://schemas.openxmlformats.org/officeDocument/2006/relationships/image"/><Relationship Id="rId22" Target="../media/image37.png" Type="http://schemas.openxmlformats.org/officeDocument/2006/relationships/image"/><Relationship Id="rId23" Target="../media/image38.png" Type="http://schemas.openxmlformats.org/officeDocument/2006/relationships/image"/><Relationship Id="rId24" Target="../media/image39.png" Type="http://schemas.openxmlformats.org/officeDocument/2006/relationships/image"/><Relationship Id="rId25" Target="../media/image40.png" Type="http://schemas.openxmlformats.org/officeDocument/2006/relationships/image"/><Relationship Id="rId26" Target="../media/image41.svg" Type="http://schemas.openxmlformats.org/officeDocument/2006/relationships/image"/><Relationship Id="rId27" Target="../media/image7.png" Type="http://schemas.openxmlformats.org/officeDocument/2006/relationships/image"/><Relationship Id="rId28" Target="../media/image42.png" Type="http://schemas.openxmlformats.org/officeDocument/2006/relationships/image"/><Relationship Id="rId29" Target="../media/image43.svg" Type="http://schemas.openxmlformats.org/officeDocument/2006/relationships/image"/><Relationship Id="rId3" Target="../media/image16.svg" Type="http://schemas.openxmlformats.org/officeDocument/2006/relationships/image"/><Relationship Id="rId30" Target="../media/image44.png" Type="http://schemas.openxmlformats.org/officeDocument/2006/relationships/image"/><Relationship Id="rId31" Target="../media/image45.svg" Type="http://schemas.openxmlformats.org/officeDocument/2006/relationships/image"/><Relationship Id="rId4" Target="../media/image17.png" Type="http://schemas.openxmlformats.org/officeDocument/2006/relationships/image"/><Relationship Id="rId5" Target="../media/image18.svg" Type="http://schemas.openxmlformats.org/officeDocument/2006/relationships/image"/><Relationship Id="rId6" Target="../media/image19.png" Type="http://schemas.openxmlformats.org/officeDocument/2006/relationships/image"/><Relationship Id="rId7" Target="../media/image20.svg" Type="http://schemas.openxmlformats.org/officeDocument/2006/relationships/image"/><Relationship Id="rId8" Target="../media/image21.png" Type="http://schemas.openxmlformats.org/officeDocument/2006/relationships/image"/><Relationship Id="rId9" Target="../media/image22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8.svg" Type="http://schemas.openxmlformats.org/officeDocument/2006/relationships/image"/><Relationship Id="rId11" Target="../media/image19.png" Type="http://schemas.openxmlformats.org/officeDocument/2006/relationships/image"/><Relationship Id="rId12" Target="../media/image20.svg" Type="http://schemas.openxmlformats.org/officeDocument/2006/relationships/image"/><Relationship Id="rId13" Target="../media/image21.png" Type="http://schemas.openxmlformats.org/officeDocument/2006/relationships/image"/><Relationship Id="rId14" Target="../media/image22.svg" Type="http://schemas.openxmlformats.org/officeDocument/2006/relationships/image"/><Relationship Id="rId15" Target="../media/image23.png" Type="http://schemas.openxmlformats.org/officeDocument/2006/relationships/image"/><Relationship Id="rId16" Target="../media/image24.svg" Type="http://schemas.openxmlformats.org/officeDocument/2006/relationships/image"/><Relationship Id="rId17" Target="../media/image7.png" Type="http://schemas.openxmlformats.org/officeDocument/2006/relationships/image"/><Relationship Id="rId18" Target="../media/image1.png" Type="http://schemas.openxmlformats.org/officeDocument/2006/relationships/image"/><Relationship Id="rId19" Target="../media/image2.svg" Type="http://schemas.openxmlformats.org/officeDocument/2006/relationships/image"/><Relationship Id="rId2" Target="../media/image10.png" Type="http://schemas.openxmlformats.org/officeDocument/2006/relationships/image"/><Relationship Id="rId20" Target="../media/image46.png" Type="http://schemas.openxmlformats.org/officeDocument/2006/relationships/image"/><Relationship Id="rId21" Target="../media/image47.svg" Type="http://schemas.openxmlformats.org/officeDocument/2006/relationships/image"/><Relationship Id="rId22" Target="../media/image48.png" Type="http://schemas.openxmlformats.org/officeDocument/2006/relationships/image"/><Relationship Id="rId23" Target="../media/image49.svg" Type="http://schemas.openxmlformats.org/officeDocument/2006/relationships/image"/><Relationship Id="rId24" Target="../media/image50.png" Type="http://schemas.openxmlformats.org/officeDocument/2006/relationships/image"/><Relationship Id="rId25" Target="../media/image51.svg" Type="http://schemas.openxmlformats.org/officeDocument/2006/relationships/image"/><Relationship Id="rId26" Target="../media/image52.png" Type="http://schemas.openxmlformats.org/officeDocument/2006/relationships/image"/><Relationship Id="rId27" Target="../media/image53.svg" Type="http://schemas.openxmlformats.org/officeDocument/2006/relationships/image"/><Relationship Id="rId28" Target="../media/image54.png" Type="http://schemas.openxmlformats.org/officeDocument/2006/relationships/image"/><Relationship Id="rId29" Target="../media/image55.svg" Type="http://schemas.openxmlformats.org/officeDocument/2006/relationships/image"/><Relationship Id="rId3" Target="../media/image11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35.png" Type="http://schemas.openxmlformats.org/officeDocument/2006/relationships/image"/><Relationship Id="rId7" Target="../media/image15.png" Type="http://schemas.openxmlformats.org/officeDocument/2006/relationships/image"/><Relationship Id="rId8" Target="../media/image16.svg" Type="http://schemas.openxmlformats.org/officeDocument/2006/relationships/image"/><Relationship Id="rId9" Target="../media/image17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8.svg" Type="http://schemas.openxmlformats.org/officeDocument/2006/relationships/image"/><Relationship Id="rId11" Target="../media/image58.png" Type="http://schemas.openxmlformats.org/officeDocument/2006/relationships/image"/><Relationship Id="rId12" Target="../media/image59.svg" Type="http://schemas.openxmlformats.org/officeDocument/2006/relationships/image"/><Relationship Id="rId13" Target="../media/image23.png" Type="http://schemas.openxmlformats.org/officeDocument/2006/relationships/image"/><Relationship Id="rId14" Target="../media/image24.svg" Type="http://schemas.openxmlformats.org/officeDocument/2006/relationships/image"/><Relationship Id="rId15" Target="../media/image1.png" Type="http://schemas.openxmlformats.org/officeDocument/2006/relationships/image"/><Relationship Id="rId16" Target="../media/image2.svg" Type="http://schemas.openxmlformats.org/officeDocument/2006/relationships/image"/><Relationship Id="rId17" Target="../media/image46.png" Type="http://schemas.openxmlformats.org/officeDocument/2006/relationships/image"/><Relationship Id="rId18" Target="../media/image47.svg" Type="http://schemas.openxmlformats.org/officeDocument/2006/relationships/image"/><Relationship Id="rId19" Target="../media/image48.png" Type="http://schemas.openxmlformats.org/officeDocument/2006/relationships/image"/><Relationship Id="rId2" Target="../media/image10.png" Type="http://schemas.openxmlformats.org/officeDocument/2006/relationships/image"/><Relationship Id="rId20" Target="../media/image49.svg" Type="http://schemas.openxmlformats.org/officeDocument/2006/relationships/image"/><Relationship Id="rId21" Target="../media/image60.png" Type="http://schemas.openxmlformats.org/officeDocument/2006/relationships/image"/><Relationship Id="rId22" Target="../media/image61.svg" Type="http://schemas.openxmlformats.org/officeDocument/2006/relationships/image"/><Relationship Id="rId23" Target="../media/image7.png" Type="http://schemas.openxmlformats.org/officeDocument/2006/relationships/image"/><Relationship Id="rId3" Target="../media/image11.svg" Type="http://schemas.openxmlformats.org/officeDocument/2006/relationships/image"/><Relationship Id="rId4" Target="../media/image56.png" Type="http://schemas.openxmlformats.org/officeDocument/2006/relationships/image"/><Relationship Id="rId5" Target="../media/image57.svg" Type="http://schemas.openxmlformats.org/officeDocument/2006/relationships/image"/><Relationship Id="rId6" Target="../media/image3.png" Type="http://schemas.openxmlformats.org/officeDocument/2006/relationships/image"/><Relationship Id="rId7" Target="../media/image4.svg" Type="http://schemas.openxmlformats.org/officeDocument/2006/relationships/image"/><Relationship Id="rId8" Target="../media/image35.png" Type="http://schemas.openxmlformats.org/officeDocument/2006/relationships/image"/><Relationship Id="rId9" Target="../media/image17.pn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0.svg" Type="http://schemas.openxmlformats.org/officeDocument/2006/relationships/image"/><Relationship Id="rId11" Target="../media/image15.png" Type="http://schemas.openxmlformats.org/officeDocument/2006/relationships/image"/><Relationship Id="rId12" Target="../media/image16.svg" Type="http://schemas.openxmlformats.org/officeDocument/2006/relationships/image"/><Relationship Id="rId13" Target="../media/image21.png" Type="http://schemas.openxmlformats.org/officeDocument/2006/relationships/image"/><Relationship Id="rId14" Target="../media/image22.svg" Type="http://schemas.openxmlformats.org/officeDocument/2006/relationships/image"/><Relationship Id="rId15" Target="../media/image1.png" Type="http://schemas.openxmlformats.org/officeDocument/2006/relationships/image"/><Relationship Id="rId16" Target="../media/image2.svg" Type="http://schemas.openxmlformats.org/officeDocument/2006/relationships/image"/><Relationship Id="rId17" Target="../media/image50.png" Type="http://schemas.openxmlformats.org/officeDocument/2006/relationships/image"/><Relationship Id="rId18" Target="../media/image51.svg" Type="http://schemas.openxmlformats.org/officeDocument/2006/relationships/image"/><Relationship Id="rId19" Target="../media/image52.png" Type="http://schemas.openxmlformats.org/officeDocument/2006/relationships/image"/><Relationship Id="rId2" Target="../media/image10.png" Type="http://schemas.openxmlformats.org/officeDocument/2006/relationships/image"/><Relationship Id="rId20" Target="../media/image53.svg" Type="http://schemas.openxmlformats.org/officeDocument/2006/relationships/image"/><Relationship Id="rId21" Target="../media/image54.png" Type="http://schemas.openxmlformats.org/officeDocument/2006/relationships/image"/><Relationship Id="rId22" Target="../media/image55.svg" Type="http://schemas.openxmlformats.org/officeDocument/2006/relationships/image"/><Relationship Id="rId23" Target="../media/image7.png" Type="http://schemas.openxmlformats.org/officeDocument/2006/relationships/image"/><Relationship Id="rId3" Target="../media/image11.svg" Type="http://schemas.openxmlformats.org/officeDocument/2006/relationships/image"/><Relationship Id="rId4" Target="../media/image62.png" Type="http://schemas.openxmlformats.org/officeDocument/2006/relationships/image"/><Relationship Id="rId5" Target="../media/image63.svg" Type="http://schemas.openxmlformats.org/officeDocument/2006/relationships/image"/><Relationship Id="rId6" Target="../media/image3.png" Type="http://schemas.openxmlformats.org/officeDocument/2006/relationships/image"/><Relationship Id="rId7" Target="../media/image4.svg" Type="http://schemas.openxmlformats.org/officeDocument/2006/relationships/image"/><Relationship Id="rId8" Target="../media/image35.png" Type="http://schemas.openxmlformats.org/officeDocument/2006/relationships/image"/><Relationship Id="rId9" Target="../media/image19.pn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11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35.png" Type="http://schemas.openxmlformats.org/officeDocument/2006/relationships/image"/><Relationship Id="rId7" Target="../media/image1.png" Type="http://schemas.openxmlformats.org/officeDocument/2006/relationships/image"/><Relationship Id="rId8" Target="../media/image2.svg" Type="http://schemas.openxmlformats.org/officeDocument/2006/relationships/image"/><Relationship Id="rId9" Target="../media/image7.pn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6.svg" Type="http://schemas.openxmlformats.org/officeDocument/2006/relationships/image"/><Relationship Id="rId11" Target="../media/image12.png" Type="http://schemas.openxmlformats.org/officeDocument/2006/relationships/image"/><Relationship Id="rId12" Target="../media/image13.png" Type="http://schemas.openxmlformats.org/officeDocument/2006/relationships/image"/><Relationship Id="rId13" Target="../media/image14.svg" Type="http://schemas.openxmlformats.org/officeDocument/2006/relationships/image"/><Relationship Id="rId14" Target="../media/image64.png" Type="http://schemas.openxmlformats.org/officeDocument/2006/relationships/image"/><Relationship Id="rId15" Target="../media/image65.svg" Type="http://schemas.openxmlformats.org/officeDocument/2006/relationships/image"/><Relationship Id="rId16" Target="../media/image66.png" Type="http://schemas.openxmlformats.org/officeDocument/2006/relationships/image"/><Relationship Id="rId17" Target="../media/image67.svg" Type="http://schemas.openxmlformats.org/officeDocument/2006/relationships/image"/><Relationship Id="rId2" Target="../media/image10.png" Type="http://schemas.openxmlformats.org/officeDocument/2006/relationships/image"/><Relationship Id="rId3" Target="../media/image11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.png" Type="http://schemas.openxmlformats.org/officeDocument/2006/relationships/image"/><Relationship Id="rId7" Target="../media/image2.svg" Type="http://schemas.openxmlformats.org/officeDocument/2006/relationships/image"/><Relationship Id="rId8" Target="../media/image7.png" Type="http://schemas.openxmlformats.org/officeDocument/2006/relationships/image"/><Relationship Id="rId9" Target="../media/image5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8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3660701">
            <a:off x="-4236897" y="17503124"/>
            <a:ext cx="10472663" cy="7147593"/>
          </a:xfrm>
          <a:custGeom>
            <a:avLst/>
            <a:gdLst/>
            <a:ahLst/>
            <a:cxnLst/>
            <a:rect r="r" b="b" t="t" l="l"/>
            <a:pathLst>
              <a:path h="7147593" w="10472663">
                <a:moveTo>
                  <a:pt x="0" y="0"/>
                </a:moveTo>
                <a:lnTo>
                  <a:pt x="10472664" y="0"/>
                </a:lnTo>
                <a:lnTo>
                  <a:pt x="10472664" y="7147593"/>
                </a:lnTo>
                <a:lnTo>
                  <a:pt x="0" y="714759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197551">
            <a:off x="12803818" y="18776978"/>
            <a:ext cx="3460504" cy="4252539"/>
          </a:xfrm>
          <a:custGeom>
            <a:avLst/>
            <a:gdLst/>
            <a:ahLst/>
            <a:cxnLst/>
            <a:rect r="r" b="b" t="t" l="l"/>
            <a:pathLst>
              <a:path h="4252539" w="3460504">
                <a:moveTo>
                  <a:pt x="0" y="0"/>
                </a:moveTo>
                <a:lnTo>
                  <a:pt x="3460504" y="0"/>
                </a:lnTo>
                <a:lnTo>
                  <a:pt x="3460504" y="4252540"/>
                </a:lnTo>
                <a:lnTo>
                  <a:pt x="0" y="42525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0" y="5500923"/>
            <a:ext cx="15043819" cy="513481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463"/>
              </a:lnSpc>
            </a:pPr>
            <a:r>
              <a:rPr lang="en-US" sz="9617">
                <a:solidFill>
                  <a:srgbClr val="2E1E20"/>
                </a:solidFill>
                <a:latin typeface="Adigiana Toybox Bold"/>
              </a:rPr>
              <a:t>Et si on déclarait </a:t>
            </a:r>
          </a:p>
          <a:p>
            <a:pPr algn="ctr">
              <a:lnSpc>
                <a:spcPts val="13743"/>
              </a:lnSpc>
            </a:pPr>
            <a:r>
              <a:rPr lang="en-US" sz="9816">
                <a:solidFill>
                  <a:srgbClr val="2E1E20"/>
                </a:solidFill>
                <a:latin typeface="Adigiana Toybox Bold"/>
              </a:rPr>
              <a:t>les Evènements Indésirables  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1345701">
            <a:off x="12019358" y="7114353"/>
            <a:ext cx="2407898" cy="3709465"/>
          </a:xfrm>
          <a:custGeom>
            <a:avLst/>
            <a:gdLst/>
            <a:ahLst/>
            <a:cxnLst/>
            <a:rect r="r" b="b" t="t" l="l"/>
            <a:pathLst>
              <a:path h="3709465" w="2407898">
                <a:moveTo>
                  <a:pt x="0" y="0"/>
                </a:moveTo>
                <a:lnTo>
                  <a:pt x="2407899" y="0"/>
                </a:lnTo>
                <a:lnTo>
                  <a:pt x="2407899" y="3709465"/>
                </a:lnTo>
                <a:lnTo>
                  <a:pt x="0" y="370946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509314" y="11738970"/>
            <a:ext cx="6151712" cy="6597010"/>
          </a:xfrm>
          <a:custGeom>
            <a:avLst/>
            <a:gdLst/>
            <a:ahLst/>
            <a:cxnLst/>
            <a:rect r="r" b="b" t="t" l="l"/>
            <a:pathLst>
              <a:path h="6597010" w="6151712">
                <a:moveTo>
                  <a:pt x="0" y="0"/>
                </a:moveTo>
                <a:lnTo>
                  <a:pt x="6151712" y="0"/>
                </a:lnTo>
                <a:lnTo>
                  <a:pt x="6151712" y="6597010"/>
                </a:lnTo>
                <a:lnTo>
                  <a:pt x="0" y="659701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8075650" y="11738970"/>
            <a:ext cx="6458421" cy="7998044"/>
          </a:xfrm>
          <a:custGeom>
            <a:avLst/>
            <a:gdLst/>
            <a:ahLst/>
            <a:cxnLst/>
            <a:rect r="r" b="b" t="t" l="l"/>
            <a:pathLst>
              <a:path h="7998044" w="6458421">
                <a:moveTo>
                  <a:pt x="0" y="0"/>
                </a:moveTo>
                <a:lnTo>
                  <a:pt x="6458420" y="0"/>
                </a:lnTo>
                <a:lnTo>
                  <a:pt x="6458420" y="7998044"/>
                </a:lnTo>
                <a:lnTo>
                  <a:pt x="0" y="799804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true" flipV="false" rot="1042896">
            <a:off x="-7268512" y="-6622177"/>
            <a:ext cx="15084936" cy="10295469"/>
          </a:xfrm>
          <a:custGeom>
            <a:avLst/>
            <a:gdLst/>
            <a:ahLst/>
            <a:cxnLst/>
            <a:rect r="r" b="b" t="t" l="l"/>
            <a:pathLst>
              <a:path h="10295469" w="15084936">
                <a:moveTo>
                  <a:pt x="15084937" y="0"/>
                </a:moveTo>
                <a:lnTo>
                  <a:pt x="0" y="0"/>
                </a:lnTo>
                <a:lnTo>
                  <a:pt x="0" y="10295469"/>
                </a:lnTo>
                <a:lnTo>
                  <a:pt x="15084937" y="10295469"/>
                </a:lnTo>
                <a:lnTo>
                  <a:pt x="15084937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9" id="9"/>
          <p:cNvGrpSpPr/>
          <p:nvPr/>
        </p:nvGrpSpPr>
        <p:grpSpPr>
          <a:xfrm rot="0">
            <a:off x="1331644" y="538353"/>
            <a:ext cx="4049836" cy="4049836"/>
            <a:chOff x="0" y="0"/>
            <a:chExt cx="812800" cy="8128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A7CDCE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2452" lIns="52452" bIns="52452" rIns="52452"/>
            <a:lstStyle/>
            <a:p>
              <a:pPr algn="ctr">
                <a:lnSpc>
                  <a:spcPts val="4104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2060400" y="538353"/>
            <a:ext cx="2592323" cy="1569746"/>
          </a:xfrm>
          <a:custGeom>
            <a:avLst/>
            <a:gdLst/>
            <a:ahLst/>
            <a:cxnLst/>
            <a:rect r="r" b="b" t="t" l="l"/>
            <a:pathLst>
              <a:path h="1569746" w="2592323">
                <a:moveTo>
                  <a:pt x="0" y="0"/>
                </a:moveTo>
                <a:lnTo>
                  <a:pt x="2592323" y="0"/>
                </a:lnTo>
                <a:lnTo>
                  <a:pt x="2592323" y="1569746"/>
                </a:lnTo>
                <a:lnTo>
                  <a:pt x="0" y="156974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2060400" y="1699176"/>
            <a:ext cx="2592323" cy="2196405"/>
          </a:xfrm>
          <a:custGeom>
            <a:avLst/>
            <a:gdLst/>
            <a:ahLst/>
            <a:cxnLst/>
            <a:rect r="r" b="b" t="t" l="l"/>
            <a:pathLst>
              <a:path h="2196405" w="2592323">
                <a:moveTo>
                  <a:pt x="0" y="0"/>
                </a:moveTo>
                <a:lnTo>
                  <a:pt x="2592323" y="0"/>
                </a:lnTo>
                <a:lnTo>
                  <a:pt x="2592323" y="2196405"/>
                </a:lnTo>
                <a:lnTo>
                  <a:pt x="0" y="219640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1474439" y="1824128"/>
            <a:ext cx="3764245" cy="17931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825">
                <a:solidFill>
                  <a:srgbClr val="374C79"/>
                </a:solidFill>
                <a:latin typeface="Arista Pro SemiBold"/>
              </a:rPr>
              <a:t>AGISSONS </a:t>
            </a:r>
          </a:p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825">
                <a:solidFill>
                  <a:srgbClr val="374C79"/>
                </a:solidFill>
                <a:latin typeface="Arista Pro SemiBold"/>
              </a:rPr>
              <a:t>POUR LA SECURITÉ </a:t>
            </a:r>
          </a:p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825">
                <a:solidFill>
                  <a:srgbClr val="374C79"/>
                </a:solidFill>
                <a:latin typeface="Arista Pro SemiBold"/>
              </a:rPr>
              <a:t>DES PERSONNES ACCOMPAGNÉES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744960" y="3384372"/>
            <a:ext cx="3223203" cy="10784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12"/>
              </a:lnSpc>
              <a:spcBef>
                <a:spcPct val="0"/>
              </a:spcBef>
            </a:pPr>
            <a:r>
              <a:rPr lang="en-US" sz="1930">
                <a:solidFill>
                  <a:srgbClr val="FFFFFF"/>
                </a:solidFill>
                <a:latin typeface="Arista Pro SemiBold"/>
              </a:rPr>
              <a:t>JE SIGNALE, J'ANALYSE, JE PARTAGE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9009813" y="1621814"/>
            <a:ext cx="6110187" cy="941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58"/>
              </a:lnSpc>
            </a:pPr>
            <a:r>
              <a:rPr lang="en-US" sz="2684">
                <a:solidFill>
                  <a:srgbClr val="2E1E20"/>
                </a:solidFill>
                <a:latin typeface="Adigiana Toybox"/>
              </a:rPr>
              <a:t>Ajoutez ici le </a:t>
            </a:r>
          </a:p>
          <a:p>
            <a:pPr algn="ctr">
              <a:lnSpc>
                <a:spcPts val="3758"/>
              </a:lnSpc>
            </a:pPr>
            <a:r>
              <a:rPr lang="en-US" sz="2684">
                <a:solidFill>
                  <a:srgbClr val="2E1E20"/>
                </a:solidFill>
                <a:latin typeface="Adigiana Toybox"/>
              </a:rPr>
              <a:t>logo de votre structure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8514822" y="12841433"/>
            <a:ext cx="5775947" cy="5151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58"/>
              </a:lnSpc>
            </a:pPr>
            <a:r>
              <a:rPr lang="en-US" sz="2684">
                <a:solidFill>
                  <a:srgbClr val="374C79"/>
                </a:solidFill>
                <a:latin typeface="Adigiana Toybox"/>
              </a:rPr>
              <a:t>Retrouvez dans ce livret </a:t>
            </a:r>
          </a:p>
          <a:p>
            <a:pPr algn="ctr">
              <a:lnSpc>
                <a:spcPts val="3758"/>
              </a:lnSpc>
            </a:pPr>
            <a:r>
              <a:rPr lang="en-US" sz="2684">
                <a:solidFill>
                  <a:srgbClr val="374C79"/>
                </a:solidFill>
                <a:latin typeface="Adigiana Toybox"/>
              </a:rPr>
              <a:t>les points clés sur :</a:t>
            </a:r>
          </a:p>
          <a:p>
            <a:pPr algn="ctr">
              <a:lnSpc>
                <a:spcPts val="3198"/>
              </a:lnSpc>
            </a:pPr>
            <a:r>
              <a:rPr lang="en-US" sz="2284">
                <a:solidFill>
                  <a:srgbClr val="374C79"/>
                </a:solidFill>
                <a:latin typeface="Adigiana Toybox"/>
              </a:rPr>
              <a:t> </a:t>
            </a:r>
          </a:p>
          <a:p>
            <a:pPr marL="579641" indent="-289821" lvl="1">
              <a:lnSpc>
                <a:spcPts val="3758"/>
              </a:lnSpc>
              <a:buFont typeface="Arial"/>
              <a:buChar char="•"/>
            </a:pPr>
            <a:r>
              <a:rPr lang="en-US" sz="2684">
                <a:solidFill>
                  <a:srgbClr val="374C79"/>
                </a:solidFill>
                <a:latin typeface="Adigiana Toybox"/>
              </a:rPr>
              <a:t>C'est quoi un évènement indésirable associé aux actes de soins et d'accompagnement ?</a:t>
            </a:r>
          </a:p>
          <a:p>
            <a:pPr marL="579641" indent="-289821" lvl="1">
              <a:lnSpc>
                <a:spcPts val="3758"/>
              </a:lnSpc>
              <a:buFont typeface="Arial"/>
              <a:buChar char="•"/>
            </a:pPr>
            <a:r>
              <a:rPr lang="en-US" sz="2684">
                <a:solidFill>
                  <a:srgbClr val="374C79"/>
                </a:solidFill>
                <a:latin typeface="Adigiana Toybox"/>
              </a:rPr>
              <a:t>A quoi ça sert de déclarer un évènement indésirable ?</a:t>
            </a:r>
          </a:p>
          <a:p>
            <a:pPr marL="579641" indent="-289821" lvl="1">
              <a:lnSpc>
                <a:spcPts val="3758"/>
              </a:lnSpc>
              <a:buFont typeface="Arial"/>
              <a:buChar char="•"/>
            </a:pPr>
            <a:r>
              <a:rPr lang="en-US" sz="2684">
                <a:solidFill>
                  <a:srgbClr val="374C79"/>
                </a:solidFill>
                <a:latin typeface="Adigiana Toybox"/>
              </a:rPr>
              <a:t>Quelles sont les étapes de la démarche de gestion des évènements indésirables ?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4605772" y="20352703"/>
            <a:ext cx="6939756" cy="5505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49"/>
              </a:lnSpc>
              <a:spcBef>
                <a:spcPct val="0"/>
              </a:spcBef>
            </a:pPr>
            <a:r>
              <a:rPr lang="en-US" sz="1799">
                <a:solidFill>
                  <a:srgbClr val="000000"/>
                </a:solidFill>
                <a:latin typeface="Now"/>
              </a:rPr>
              <a:t>Livret issu des travaux de la COP HANDI, QualiREL Santé, 2023</a:t>
            </a:r>
          </a:p>
          <a:p>
            <a:pPr algn="ctr">
              <a:lnSpc>
                <a:spcPts val="2249"/>
              </a:lnSpc>
              <a:spcBef>
                <a:spcPct val="0"/>
              </a:spcBef>
            </a:pPr>
            <a:r>
              <a:rPr lang="en-US" sz="1799">
                <a:solidFill>
                  <a:srgbClr val="000000"/>
                </a:solidFill>
                <a:latin typeface="Now"/>
              </a:rPr>
              <a:t>Visuels disponibles au format "flyer"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4775024" y="20884198"/>
            <a:ext cx="112216" cy="366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74"/>
              </a:lnSpc>
              <a:spcBef>
                <a:spcPct val="0"/>
              </a:spcBef>
            </a:pPr>
            <a:r>
              <a:rPr lang="en-US" sz="2299">
                <a:solidFill>
                  <a:srgbClr val="000000"/>
                </a:solidFill>
                <a:latin typeface="Now"/>
              </a:rPr>
              <a:t>1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8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2691658" y="14910826"/>
            <a:ext cx="4660005" cy="4485255"/>
          </a:xfrm>
          <a:custGeom>
            <a:avLst/>
            <a:gdLst/>
            <a:ahLst/>
            <a:cxnLst/>
            <a:rect r="r" b="b" t="t" l="l"/>
            <a:pathLst>
              <a:path h="4485255" w="4660005">
                <a:moveTo>
                  <a:pt x="0" y="0"/>
                </a:moveTo>
                <a:lnTo>
                  <a:pt x="4660005" y="0"/>
                </a:lnTo>
                <a:lnTo>
                  <a:pt x="4660005" y="4485254"/>
                </a:lnTo>
                <a:lnTo>
                  <a:pt x="0" y="44852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309326" y="14791078"/>
            <a:ext cx="4670124" cy="4494994"/>
          </a:xfrm>
          <a:custGeom>
            <a:avLst/>
            <a:gdLst/>
            <a:ahLst/>
            <a:cxnLst/>
            <a:rect r="r" b="b" t="t" l="l"/>
            <a:pathLst>
              <a:path h="4494994" w="4670124">
                <a:moveTo>
                  <a:pt x="0" y="0"/>
                </a:moveTo>
                <a:lnTo>
                  <a:pt x="4670124" y="0"/>
                </a:lnTo>
                <a:lnTo>
                  <a:pt x="4670124" y="4494994"/>
                </a:lnTo>
                <a:lnTo>
                  <a:pt x="0" y="449499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46899" y="10258967"/>
            <a:ext cx="4674762" cy="4499458"/>
          </a:xfrm>
          <a:custGeom>
            <a:avLst/>
            <a:gdLst/>
            <a:ahLst/>
            <a:cxnLst/>
            <a:rect r="r" b="b" t="t" l="l"/>
            <a:pathLst>
              <a:path h="4499458" w="4674762">
                <a:moveTo>
                  <a:pt x="0" y="0"/>
                </a:moveTo>
                <a:lnTo>
                  <a:pt x="4674761" y="0"/>
                </a:lnTo>
                <a:lnTo>
                  <a:pt x="4674761" y="4499459"/>
                </a:lnTo>
                <a:lnTo>
                  <a:pt x="0" y="449945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436132" y="10280580"/>
            <a:ext cx="4578976" cy="4407265"/>
          </a:xfrm>
          <a:custGeom>
            <a:avLst/>
            <a:gdLst/>
            <a:ahLst/>
            <a:cxnLst/>
            <a:rect r="r" b="b" t="t" l="l"/>
            <a:pathLst>
              <a:path h="4407265" w="4578976">
                <a:moveTo>
                  <a:pt x="0" y="0"/>
                </a:moveTo>
                <a:lnTo>
                  <a:pt x="4578976" y="0"/>
                </a:lnTo>
                <a:lnTo>
                  <a:pt x="4578976" y="4407265"/>
                </a:lnTo>
                <a:lnTo>
                  <a:pt x="0" y="440726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0383855" y="10258967"/>
            <a:ext cx="4500064" cy="4331311"/>
          </a:xfrm>
          <a:custGeom>
            <a:avLst/>
            <a:gdLst/>
            <a:ahLst/>
            <a:cxnLst/>
            <a:rect r="r" b="b" t="t" l="l"/>
            <a:pathLst>
              <a:path h="4331311" w="4500064">
                <a:moveTo>
                  <a:pt x="0" y="0"/>
                </a:moveTo>
                <a:lnTo>
                  <a:pt x="4500063" y="0"/>
                </a:lnTo>
                <a:lnTo>
                  <a:pt x="4500063" y="4331312"/>
                </a:lnTo>
                <a:lnTo>
                  <a:pt x="0" y="433131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011901" y="15825486"/>
            <a:ext cx="4019518" cy="2494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7"/>
              </a:lnSpc>
            </a:pPr>
            <a:r>
              <a:rPr lang="en-US" sz="3141">
                <a:solidFill>
                  <a:srgbClr val="2E1E20"/>
                </a:solidFill>
                <a:latin typeface="Arista Pro SemiBold"/>
              </a:rPr>
              <a:t>qui s'écarte des attentes du soin ou de l'accompagnement ou des résultats attendus,</a:t>
            </a:r>
          </a:p>
        </p:txBody>
      </p:sp>
      <p:sp>
        <p:nvSpPr>
          <p:cNvPr name="Freeform 8" id="8"/>
          <p:cNvSpPr/>
          <p:nvPr/>
        </p:nvSpPr>
        <p:spPr>
          <a:xfrm flipH="true" flipV="true" rot="6500797">
            <a:off x="7881410" y="18198314"/>
            <a:ext cx="1155409" cy="688913"/>
          </a:xfrm>
          <a:custGeom>
            <a:avLst/>
            <a:gdLst/>
            <a:ahLst/>
            <a:cxnLst/>
            <a:rect r="r" b="b" t="t" l="l"/>
            <a:pathLst>
              <a:path h="688913" w="1155409">
                <a:moveTo>
                  <a:pt x="1155409" y="688913"/>
                </a:moveTo>
                <a:lnTo>
                  <a:pt x="0" y="688913"/>
                </a:lnTo>
                <a:lnTo>
                  <a:pt x="0" y="0"/>
                </a:lnTo>
                <a:lnTo>
                  <a:pt x="1155409" y="0"/>
                </a:lnTo>
                <a:lnTo>
                  <a:pt x="1155409" y="688913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true" rot="-3938253">
            <a:off x="6989490" y="14781477"/>
            <a:ext cx="1155409" cy="688913"/>
          </a:xfrm>
          <a:custGeom>
            <a:avLst/>
            <a:gdLst/>
            <a:ahLst/>
            <a:cxnLst/>
            <a:rect r="r" b="b" t="t" l="l"/>
            <a:pathLst>
              <a:path h="688913" w="1155409">
                <a:moveTo>
                  <a:pt x="0" y="688913"/>
                </a:moveTo>
                <a:lnTo>
                  <a:pt x="1155410" y="688913"/>
                </a:lnTo>
                <a:lnTo>
                  <a:pt x="1155410" y="0"/>
                </a:lnTo>
                <a:lnTo>
                  <a:pt x="0" y="0"/>
                </a:lnTo>
                <a:lnTo>
                  <a:pt x="0" y="688913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true" flipV="false" rot="5400000">
            <a:off x="2289176" y="15543903"/>
            <a:ext cx="1072311" cy="639365"/>
          </a:xfrm>
          <a:custGeom>
            <a:avLst/>
            <a:gdLst/>
            <a:ahLst/>
            <a:cxnLst/>
            <a:rect r="r" b="b" t="t" l="l"/>
            <a:pathLst>
              <a:path h="639365" w="1072311">
                <a:moveTo>
                  <a:pt x="1072311" y="0"/>
                </a:moveTo>
                <a:lnTo>
                  <a:pt x="0" y="0"/>
                </a:lnTo>
                <a:lnTo>
                  <a:pt x="0" y="639365"/>
                </a:lnTo>
                <a:lnTo>
                  <a:pt x="1072311" y="639365"/>
                </a:lnTo>
                <a:lnTo>
                  <a:pt x="1072311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true" flipV="true" rot="7785721">
            <a:off x="9857817" y="10940840"/>
            <a:ext cx="1155409" cy="688913"/>
          </a:xfrm>
          <a:custGeom>
            <a:avLst/>
            <a:gdLst/>
            <a:ahLst/>
            <a:cxnLst/>
            <a:rect r="r" b="b" t="t" l="l"/>
            <a:pathLst>
              <a:path h="688913" w="1155409">
                <a:moveTo>
                  <a:pt x="1155409" y="688913"/>
                </a:moveTo>
                <a:lnTo>
                  <a:pt x="0" y="688913"/>
                </a:lnTo>
                <a:lnTo>
                  <a:pt x="0" y="0"/>
                </a:lnTo>
                <a:lnTo>
                  <a:pt x="1155409" y="0"/>
                </a:lnTo>
                <a:lnTo>
                  <a:pt x="1155409" y="688913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true" flipV="false" rot="4995410">
            <a:off x="4577069" y="12659810"/>
            <a:ext cx="1155409" cy="688913"/>
          </a:xfrm>
          <a:custGeom>
            <a:avLst/>
            <a:gdLst/>
            <a:ahLst/>
            <a:cxnLst/>
            <a:rect r="r" b="b" t="t" l="l"/>
            <a:pathLst>
              <a:path h="688913" w="1155409">
                <a:moveTo>
                  <a:pt x="1155409" y="0"/>
                </a:moveTo>
                <a:lnTo>
                  <a:pt x="0" y="0"/>
                </a:lnTo>
                <a:lnTo>
                  <a:pt x="0" y="688913"/>
                </a:lnTo>
                <a:lnTo>
                  <a:pt x="1155409" y="688913"/>
                </a:lnTo>
                <a:lnTo>
                  <a:pt x="1155409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3660701">
            <a:off x="-2767785" y="18926023"/>
            <a:ext cx="7218058" cy="4926325"/>
          </a:xfrm>
          <a:custGeom>
            <a:avLst/>
            <a:gdLst/>
            <a:ahLst/>
            <a:cxnLst/>
            <a:rect r="r" b="b" t="t" l="l"/>
            <a:pathLst>
              <a:path h="4926325" w="7218058">
                <a:moveTo>
                  <a:pt x="0" y="0"/>
                </a:moveTo>
                <a:lnTo>
                  <a:pt x="7218059" y="0"/>
                </a:lnTo>
                <a:lnTo>
                  <a:pt x="7218059" y="4926325"/>
                </a:lnTo>
                <a:lnTo>
                  <a:pt x="0" y="4926325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1042896">
            <a:off x="11814493" y="-1569622"/>
            <a:ext cx="6138851" cy="4189766"/>
          </a:xfrm>
          <a:custGeom>
            <a:avLst/>
            <a:gdLst/>
            <a:ahLst/>
            <a:cxnLst/>
            <a:rect r="r" b="b" t="t" l="l"/>
            <a:pathLst>
              <a:path h="4189766" w="6138851">
                <a:moveTo>
                  <a:pt x="0" y="0"/>
                </a:moveTo>
                <a:lnTo>
                  <a:pt x="6138851" y="0"/>
                </a:lnTo>
                <a:lnTo>
                  <a:pt x="6138851" y="4189766"/>
                </a:lnTo>
                <a:lnTo>
                  <a:pt x="0" y="4189766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2393701" y="18167246"/>
            <a:ext cx="3460504" cy="4252539"/>
          </a:xfrm>
          <a:custGeom>
            <a:avLst/>
            <a:gdLst/>
            <a:ahLst/>
            <a:cxnLst/>
            <a:rect r="r" b="b" t="t" l="l"/>
            <a:pathLst>
              <a:path h="4252539" w="3460504">
                <a:moveTo>
                  <a:pt x="0" y="0"/>
                </a:moveTo>
                <a:lnTo>
                  <a:pt x="3460504" y="0"/>
                </a:lnTo>
                <a:lnTo>
                  <a:pt x="3460504" y="4252539"/>
                </a:lnTo>
                <a:lnTo>
                  <a:pt x="0" y="4252539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72171" y="0"/>
            <a:ext cx="4849490" cy="2936542"/>
          </a:xfrm>
          <a:custGeom>
            <a:avLst/>
            <a:gdLst/>
            <a:ahLst/>
            <a:cxnLst/>
            <a:rect r="r" b="b" t="t" l="l"/>
            <a:pathLst>
              <a:path h="2936542" w="4849490">
                <a:moveTo>
                  <a:pt x="0" y="0"/>
                </a:moveTo>
                <a:lnTo>
                  <a:pt x="4849489" y="0"/>
                </a:lnTo>
                <a:lnTo>
                  <a:pt x="4849489" y="2936542"/>
                </a:lnTo>
                <a:lnTo>
                  <a:pt x="0" y="2936542"/>
                </a:lnTo>
                <a:lnTo>
                  <a:pt x="0" y="0"/>
                </a:lnTo>
                <a:close/>
              </a:path>
            </a:pathLst>
          </a:custGeom>
          <a:blipFill>
            <a:blip r:embed="rId28"/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960989" y="5442178"/>
            <a:ext cx="14316596" cy="19050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00"/>
              </a:lnSpc>
            </a:pPr>
            <a:r>
              <a:rPr lang="en-US" sz="8000">
                <a:solidFill>
                  <a:srgbClr val="F58371"/>
                </a:solidFill>
                <a:latin typeface="Adigiana Toybox"/>
              </a:rPr>
              <a:t>OK, mais </a:t>
            </a:r>
          </a:p>
          <a:p>
            <a:pPr algn="ctr">
              <a:lnSpc>
                <a:spcPts val="7200"/>
              </a:lnSpc>
            </a:pPr>
            <a:r>
              <a:rPr lang="en-US" sz="8000">
                <a:solidFill>
                  <a:srgbClr val="F58371"/>
                </a:solidFill>
                <a:latin typeface="Adigiana Toybox"/>
              </a:rPr>
              <a:t>c'est quoi un "EI" 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384368" y="1860594"/>
            <a:ext cx="15469837" cy="2095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4"/>
              </a:lnSpc>
            </a:pPr>
            <a:r>
              <a:rPr lang="en-US" sz="5917">
                <a:solidFill>
                  <a:srgbClr val="2E1E20"/>
                </a:solidFill>
                <a:latin typeface="Adigiana Toybox Bold"/>
              </a:rPr>
              <a:t>Et si on déclarait </a:t>
            </a:r>
          </a:p>
          <a:p>
            <a:pPr algn="ctr">
              <a:lnSpc>
                <a:spcPts val="8564"/>
              </a:lnSpc>
            </a:pPr>
            <a:r>
              <a:rPr lang="en-US" sz="6117">
                <a:solidFill>
                  <a:srgbClr val="2E1E20"/>
                </a:solidFill>
                <a:latin typeface="Adigiana Toybox Bold"/>
              </a:rPr>
              <a:t>les Evènements Indésirables (EI) ?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1345701">
            <a:off x="12338054" y="5387217"/>
            <a:ext cx="1282792" cy="1976193"/>
          </a:xfrm>
          <a:custGeom>
            <a:avLst/>
            <a:gdLst/>
            <a:ahLst/>
            <a:cxnLst/>
            <a:rect r="r" b="b" t="t" l="l"/>
            <a:pathLst>
              <a:path h="1976193" w="1282792">
                <a:moveTo>
                  <a:pt x="0" y="0"/>
                </a:moveTo>
                <a:lnTo>
                  <a:pt x="1282792" y="0"/>
                </a:lnTo>
                <a:lnTo>
                  <a:pt x="1282792" y="1976193"/>
                </a:lnTo>
                <a:lnTo>
                  <a:pt x="0" y="1976193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-343795" y="3829256"/>
            <a:ext cx="4355411" cy="4537859"/>
          </a:xfrm>
          <a:custGeom>
            <a:avLst/>
            <a:gdLst/>
            <a:ahLst/>
            <a:cxnLst/>
            <a:rect r="r" b="b" t="t" l="l"/>
            <a:pathLst>
              <a:path h="4537859" w="4355411">
                <a:moveTo>
                  <a:pt x="0" y="0"/>
                </a:moveTo>
                <a:lnTo>
                  <a:pt x="4355411" y="0"/>
                </a:lnTo>
                <a:lnTo>
                  <a:pt x="4355411" y="4537859"/>
                </a:lnTo>
                <a:lnTo>
                  <a:pt x="0" y="4537859"/>
                </a:lnTo>
                <a:lnTo>
                  <a:pt x="0" y="0"/>
                </a:lnTo>
                <a:close/>
              </a:path>
            </a:pathLst>
          </a:custGeom>
          <a:blipFill>
            <a:blip r:embed="rId31"/>
            <a:stretch>
              <a:fillRect l="0" t="0" r="0" b="-2926"/>
            </a:stretch>
          </a:blipFill>
        </p:spPr>
      </p:sp>
      <p:sp>
        <p:nvSpPr>
          <p:cNvPr name="TextBox 21" id="21"/>
          <p:cNvSpPr txBox="true"/>
          <p:nvPr/>
        </p:nvSpPr>
        <p:spPr>
          <a:xfrm rot="0">
            <a:off x="638450" y="11247197"/>
            <a:ext cx="4106416" cy="1999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7"/>
              </a:lnSpc>
            </a:pPr>
            <a:r>
              <a:rPr lang="en-US" sz="3141">
                <a:solidFill>
                  <a:srgbClr val="2E1E20"/>
                </a:solidFill>
                <a:latin typeface="Arista Pro SemiBold"/>
              </a:rPr>
              <a:t>C'est un évènement  défavorable survenant chez une personne accompagnée,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5801039" y="11649867"/>
            <a:ext cx="4019518" cy="1504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7"/>
              </a:lnSpc>
            </a:pPr>
            <a:r>
              <a:rPr lang="en-US" sz="3141">
                <a:solidFill>
                  <a:srgbClr val="2E1E20"/>
                </a:solidFill>
                <a:latin typeface="Arista Pro SemiBold"/>
              </a:rPr>
              <a:t>qui est associé aux actes de soins ou d'accompagnement,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0644388" y="11465488"/>
            <a:ext cx="4019518" cy="1999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7"/>
              </a:lnSpc>
            </a:pPr>
            <a:r>
              <a:rPr lang="en-US" sz="3141">
                <a:solidFill>
                  <a:srgbClr val="2E1E20"/>
                </a:solidFill>
                <a:latin typeface="Arista Pro SemiBold"/>
              </a:rPr>
              <a:t>qui a ou aurait pu avoir des conséquences pour la personne accompagnée,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8748429" y="15678125"/>
            <a:ext cx="3791918" cy="2494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5"/>
              </a:lnSpc>
            </a:pPr>
            <a:r>
              <a:rPr lang="en-US" sz="3140">
                <a:solidFill>
                  <a:srgbClr val="2E1E20"/>
                </a:solidFill>
                <a:latin typeface="Arista Pro SemiBold"/>
              </a:rPr>
              <a:t>qui n'est pas lié a l'évolution naturelle de la maladie ou de l'état de dépendance de la personne.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27663" y="8462365"/>
            <a:ext cx="15469837" cy="5869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24"/>
              </a:lnSpc>
            </a:pPr>
            <a:r>
              <a:rPr lang="en-US" sz="3517">
                <a:solidFill>
                  <a:srgbClr val="2E1E20"/>
                </a:solidFill>
                <a:latin typeface="Adigiana Toybox"/>
              </a:rPr>
              <a:t>Un Evènement Indésirable répond à plusieurs critères : 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841244" y="19843425"/>
            <a:ext cx="14042674" cy="8716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58"/>
              </a:lnSpc>
            </a:pPr>
            <a:r>
              <a:rPr lang="en-US" sz="1684">
                <a:solidFill>
                  <a:srgbClr val="2E1E20"/>
                </a:solidFill>
                <a:latin typeface="Now"/>
              </a:rPr>
              <a:t>Définition tirée du guide "L'analyse des évènements indésirables associés aux soins, HAS, juillet 2021", </a:t>
            </a:r>
          </a:p>
          <a:p>
            <a:pPr algn="r">
              <a:lnSpc>
                <a:spcPts val="2358"/>
              </a:lnSpc>
            </a:pPr>
            <a:r>
              <a:rPr lang="en-US" sz="1684">
                <a:solidFill>
                  <a:srgbClr val="2E1E20"/>
                </a:solidFill>
                <a:latin typeface="Now"/>
              </a:rPr>
              <a:t>adaptée au secteur Médico-social</a:t>
            </a:r>
          </a:p>
          <a:p>
            <a:pPr algn="r">
              <a:lnSpc>
                <a:spcPts val="2358"/>
              </a:lnSpc>
            </a:pPr>
            <a:r>
              <a:rPr lang="en-US" sz="1684">
                <a:solidFill>
                  <a:srgbClr val="2E1E20"/>
                </a:solidFill>
                <a:latin typeface="Now"/>
              </a:rPr>
              <a:t>Travaux de la COP HANDI, QualiREL Santé, 2023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4704580" y="20821834"/>
            <a:ext cx="179338" cy="366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74"/>
              </a:lnSpc>
              <a:spcBef>
                <a:spcPct val="0"/>
              </a:spcBef>
            </a:pPr>
            <a:r>
              <a:rPr lang="en-US" sz="2299">
                <a:solidFill>
                  <a:srgbClr val="000000"/>
                </a:solidFill>
                <a:latin typeface="Now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8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2201559" y="13749812"/>
            <a:ext cx="4660005" cy="4485255"/>
          </a:xfrm>
          <a:custGeom>
            <a:avLst/>
            <a:gdLst/>
            <a:ahLst/>
            <a:cxnLst/>
            <a:rect r="r" b="b" t="t" l="l"/>
            <a:pathLst>
              <a:path h="4485255" w="4660005">
                <a:moveTo>
                  <a:pt x="0" y="0"/>
                </a:moveTo>
                <a:lnTo>
                  <a:pt x="4660005" y="0"/>
                </a:lnTo>
                <a:lnTo>
                  <a:pt x="4660005" y="4485254"/>
                </a:lnTo>
                <a:lnTo>
                  <a:pt x="0" y="44852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993779" y="14116811"/>
            <a:ext cx="4670124" cy="4494994"/>
          </a:xfrm>
          <a:custGeom>
            <a:avLst/>
            <a:gdLst/>
            <a:ahLst/>
            <a:cxnLst/>
            <a:rect r="r" b="b" t="t" l="l"/>
            <a:pathLst>
              <a:path h="4494994" w="4670124">
                <a:moveTo>
                  <a:pt x="0" y="0"/>
                </a:moveTo>
                <a:lnTo>
                  <a:pt x="4670123" y="0"/>
                </a:lnTo>
                <a:lnTo>
                  <a:pt x="4670123" y="4494995"/>
                </a:lnTo>
                <a:lnTo>
                  <a:pt x="0" y="44949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79602" y="8214482"/>
            <a:ext cx="4674762" cy="4499458"/>
          </a:xfrm>
          <a:custGeom>
            <a:avLst/>
            <a:gdLst/>
            <a:ahLst/>
            <a:cxnLst/>
            <a:rect r="r" b="b" t="t" l="l"/>
            <a:pathLst>
              <a:path h="4499458" w="4674762">
                <a:moveTo>
                  <a:pt x="0" y="0"/>
                </a:moveTo>
                <a:lnTo>
                  <a:pt x="4674762" y="0"/>
                </a:lnTo>
                <a:lnTo>
                  <a:pt x="4674762" y="4499458"/>
                </a:lnTo>
                <a:lnTo>
                  <a:pt x="0" y="449945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662401" y="5006888"/>
            <a:ext cx="4578976" cy="4407265"/>
          </a:xfrm>
          <a:custGeom>
            <a:avLst/>
            <a:gdLst/>
            <a:ahLst/>
            <a:cxnLst/>
            <a:rect r="r" b="b" t="t" l="l"/>
            <a:pathLst>
              <a:path h="4407265" w="4578976">
                <a:moveTo>
                  <a:pt x="0" y="0"/>
                </a:moveTo>
                <a:lnTo>
                  <a:pt x="4578976" y="0"/>
                </a:lnTo>
                <a:lnTo>
                  <a:pt x="4578976" y="4407264"/>
                </a:lnTo>
                <a:lnTo>
                  <a:pt x="0" y="440726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0383855" y="8457079"/>
            <a:ext cx="4500064" cy="4331311"/>
          </a:xfrm>
          <a:custGeom>
            <a:avLst/>
            <a:gdLst/>
            <a:ahLst/>
            <a:cxnLst/>
            <a:rect r="r" b="b" t="t" l="l"/>
            <a:pathLst>
              <a:path h="4331311" w="4500064">
                <a:moveTo>
                  <a:pt x="0" y="0"/>
                </a:moveTo>
                <a:lnTo>
                  <a:pt x="4500063" y="0"/>
                </a:lnTo>
                <a:lnTo>
                  <a:pt x="4500063" y="4331311"/>
                </a:lnTo>
                <a:lnTo>
                  <a:pt x="0" y="433131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3660701">
            <a:off x="-2970579" y="17393134"/>
            <a:ext cx="7218058" cy="4926325"/>
          </a:xfrm>
          <a:custGeom>
            <a:avLst/>
            <a:gdLst/>
            <a:ahLst/>
            <a:cxnLst/>
            <a:rect r="r" b="b" t="t" l="l"/>
            <a:pathLst>
              <a:path h="4926325" w="7218058">
                <a:moveTo>
                  <a:pt x="0" y="0"/>
                </a:moveTo>
                <a:lnTo>
                  <a:pt x="7218058" y="0"/>
                </a:lnTo>
                <a:lnTo>
                  <a:pt x="7218058" y="4926325"/>
                </a:lnTo>
                <a:lnTo>
                  <a:pt x="0" y="492632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1042896">
            <a:off x="11814493" y="-1569622"/>
            <a:ext cx="6138851" cy="4189766"/>
          </a:xfrm>
          <a:custGeom>
            <a:avLst/>
            <a:gdLst/>
            <a:ahLst/>
            <a:cxnLst/>
            <a:rect r="r" b="b" t="t" l="l"/>
            <a:pathLst>
              <a:path h="4189766" w="6138851">
                <a:moveTo>
                  <a:pt x="0" y="0"/>
                </a:moveTo>
                <a:lnTo>
                  <a:pt x="6138851" y="0"/>
                </a:lnTo>
                <a:lnTo>
                  <a:pt x="6138851" y="4189766"/>
                </a:lnTo>
                <a:lnTo>
                  <a:pt x="0" y="418976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2495365" y="17967592"/>
            <a:ext cx="3460504" cy="4252539"/>
          </a:xfrm>
          <a:custGeom>
            <a:avLst/>
            <a:gdLst/>
            <a:ahLst/>
            <a:cxnLst/>
            <a:rect r="r" b="b" t="t" l="l"/>
            <a:pathLst>
              <a:path h="4252539" w="3460504">
                <a:moveTo>
                  <a:pt x="0" y="0"/>
                </a:moveTo>
                <a:lnTo>
                  <a:pt x="3460504" y="0"/>
                </a:lnTo>
                <a:lnTo>
                  <a:pt x="3460504" y="4252539"/>
                </a:lnTo>
                <a:lnTo>
                  <a:pt x="0" y="4252539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204874" y="-49123"/>
            <a:ext cx="4849490" cy="2936542"/>
          </a:xfrm>
          <a:custGeom>
            <a:avLst/>
            <a:gdLst/>
            <a:ahLst/>
            <a:cxnLst/>
            <a:rect r="r" b="b" t="t" l="l"/>
            <a:pathLst>
              <a:path h="2936542" w="4849490">
                <a:moveTo>
                  <a:pt x="0" y="0"/>
                </a:moveTo>
                <a:lnTo>
                  <a:pt x="4849490" y="0"/>
                </a:lnTo>
                <a:lnTo>
                  <a:pt x="4849490" y="2936542"/>
                </a:lnTo>
                <a:lnTo>
                  <a:pt x="0" y="2936542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4318223" y="10431134"/>
            <a:ext cx="7267332" cy="34666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38"/>
              </a:lnSpc>
            </a:pPr>
            <a:r>
              <a:rPr lang="en-US" sz="7486">
                <a:solidFill>
                  <a:srgbClr val="F58371"/>
                </a:solidFill>
                <a:latin typeface="Adigiana Toybox"/>
              </a:rPr>
              <a:t>OK, mais </a:t>
            </a:r>
          </a:p>
          <a:p>
            <a:pPr algn="ctr">
              <a:lnSpc>
                <a:spcPts val="6738"/>
              </a:lnSpc>
            </a:pPr>
            <a:r>
              <a:rPr lang="en-US" sz="7486">
                <a:solidFill>
                  <a:srgbClr val="F58371"/>
                </a:solidFill>
                <a:latin typeface="Adigiana Toybox"/>
              </a:rPr>
              <a:t>à quoi </a:t>
            </a:r>
          </a:p>
          <a:p>
            <a:pPr algn="ctr">
              <a:lnSpc>
                <a:spcPts val="6738"/>
              </a:lnSpc>
            </a:pPr>
            <a:r>
              <a:rPr lang="en-US" sz="7486">
                <a:solidFill>
                  <a:srgbClr val="F58371"/>
                </a:solidFill>
                <a:latin typeface="Adigiana Toybox"/>
              </a:rPr>
              <a:t>ça sert de déclarer</a:t>
            </a:r>
            <a:r>
              <a:rPr lang="en-US" sz="7486">
                <a:solidFill>
                  <a:srgbClr val="F58371"/>
                </a:solidFill>
                <a:latin typeface="Adigiana Toybox"/>
              </a:rPr>
              <a:t> 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1345701">
            <a:off x="10186300" y="12448550"/>
            <a:ext cx="997144" cy="1536141"/>
          </a:xfrm>
          <a:custGeom>
            <a:avLst/>
            <a:gdLst/>
            <a:ahLst/>
            <a:cxnLst/>
            <a:rect r="r" b="b" t="t" l="l"/>
            <a:pathLst>
              <a:path h="1536141" w="997144">
                <a:moveTo>
                  <a:pt x="0" y="0"/>
                </a:moveTo>
                <a:lnTo>
                  <a:pt x="997145" y="0"/>
                </a:lnTo>
                <a:lnTo>
                  <a:pt x="997145" y="1536141"/>
                </a:lnTo>
                <a:lnTo>
                  <a:pt x="0" y="1536141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2163140" y="7132309"/>
            <a:ext cx="2720778" cy="2613081"/>
          </a:xfrm>
          <a:custGeom>
            <a:avLst/>
            <a:gdLst/>
            <a:ahLst/>
            <a:cxnLst/>
            <a:rect r="r" b="b" t="t" l="l"/>
            <a:pathLst>
              <a:path h="2613081" w="2720778">
                <a:moveTo>
                  <a:pt x="0" y="0"/>
                </a:moveTo>
                <a:lnTo>
                  <a:pt x="2720778" y="0"/>
                </a:lnTo>
                <a:lnTo>
                  <a:pt x="2720778" y="2613081"/>
                </a:lnTo>
                <a:lnTo>
                  <a:pt x="0" y="2613081"/>
                </a:lnTo>
                <a:lnTo>
                  <a:pt x="0" y="0"/>
                </a:lnTo>
                <a:close/>
              </a:path>
            </a:pathLst>
          </a:custGeom>
          <a:blipFill>
            <a:blip r:embed="rId21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4770191" y="4706694"/>
            <a:ext cx="2953721" cy="1869459"/>
          </a:xfrm>
          <a:custGeom>
            <a:avLst/>
            <a:gdLst/>
            <a:ahLst/>
            <a:cxnLst/>
            <a:rect r="r" b="b" t="t" l="l"/>
            <a:pathLst>
              <a:path h="1869459" w="2953721">
                <a:moveTo>
                  <a:pt x="0" y="0"/>
                </a:moveTo>
                <a:lnTo>
                  <a:pt x="2953721" y="0"/>
                </a:lnTo>
                <a:lnTo>
                  <a:pt x="2953721" y="1869460"/>
                </a:lnTo>
                <a:lnTo>
                  <a:pt x="0" y="1869460"/>
                </a:lnTo>
                <a:lnTo>
                  <a:pt x="0" y="0"/>
                </a:lnTo>
                <a:close/>
              </a:path>
            </a:pathLst>
          </a:custGeom>
          <a:blipFill>
            <a:blip r:embed="rId22"/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1036244">
            <a:off x="10556872" y="16663086"/>
            <a:ext cx="1638880" cy="2915725"/>
          </a:xfrm>
          <a:custGeom>
            <a:avLst/>
            <a:gdLst/>
            <a:ahLst/>
            <a:cxnLst/>
            <a:rect r="r" b="b" t="t" l="l"/>
            <a:pathLst>
              <a:path h="2915725" w="1638880">
                <a:moveTo>
                  <a:pt x="0" y="0"/>
                </a:moveTo>
                <a:lnTo>
                  <a:pt x="1638880" y="0"/>
                </a:lnTo>
                <a:lnTo>
                  <a:pt x="1638880" y="2915724"/>
                </a:lnTo>
                <a:lnTo>
                  <a:pt x="0" y="2915724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2451070" y="17185250"/>
            <a:ext cx="3503812" cy="2258763"/>
          </a:xfrm>
          <a:custGeom>
            <a:avLst/>
            <a:gdLst/>
            <a:ahLst/>
            <a:cxnLst/>
            <a:rect r="r" b="b" t="t" l="l"/>
            <a:pathLst>
              <a:path h="2258763" w="3503812">
                <a:moveTo>
                  <a:pt x="0" y="0"/>
                </a:moveTo>
                <a:lnTo>
                  <a:pt x="3503813" y="0"/>
                </a:lnTo>
                <a:lnTo>
                  <a:pt x="3503813" y="2258763"/>
                </a:lnTo>
                <a:lnTo>
                  <a:pt x="0" y="2258763"/>
                </a:lnTo>
                <a:lnTo>
                  <a:pt x="0" y="0"/>
                </a:lnTo>
                <a:close/>
              </a:path>
            </a:pathLst>
          </a:custGeom>
          <a:blipFill>
            <a:blip r:embed="rId24"/>
            <a:stretch>
              <a:fillRect l="-26861" t="0" r="0" b="-4133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978539" y="7319524"/>
            <a:ext cx="1406630" cy="2038594"/>
          </a:xfrm>
          <a:custGeom>
            <a:avLst/>
            <a:gdLst/>
            <a:ahLst/>
            <a:cxnLst/>
            <a:rect r="r" b="b" t="t" l="l"/>
            <a:pathLst>
              <a:path h="2038594" w="1406630">
                <a:moveTo>
                  <a:pt x="0" y="0"/>
                </a:moveTo>
                <a:lnTo>
                  <a:pt x="1406630" y="0"/>
                </a:lnTo>
                <a:lnTo>
                  <a:pt x="1406630" y="2038594"/>
                </a:lnTo>
                <a:lnTo>
                  <a:pt x="0" y="2038594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663775" y="9707290"/>
            <a:ext cx="4106416" cy="1504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7"/>
              </a:lnSpc>
            </a:pPr>
            <a:r>
              <a:rPr lang="en-US" sz="3141">
                <a:solidFill>
                  <a:srgbClr val="2E1E20"/>
                </a:solidFill>
                <a:latin typeface="Arista Pro SemiBold"/>
              </a:rPr>
              <a:t>A promouvoir une culture positive de l'erreur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3024235" y="10543737"/>
            <a:ext cx="3035673" cy="3255413"/>
          </a:xfrm>
          <a:custGeom>
            <a:avLst/>
            <a:gdLst/>
            <a:ahLst/>
            <a:cxnLst/>
            <a:rect r="r" b="b" t="t" l="l"/>
            <a:pathLst>
              <a:path h="3255413" w="3035673">
                <a:moveTo>
                  <a:pt x="0" y="0"/>
                </a:moveTo>
                <a:lnTo>
                  <a:pt x="3035673" y="0"/>
                </a:lnTo>
                <a:lnTo>
                  <a:pt x="3035673" y="3255414"/>
                </a:lnTo>
                <a:lnTo>
                  <a:pt x="0" y="3255414"/>
                </a:lnTo>
                <a:lnTo>
                  <a:pt x="0" y="0"/>
                </a:lnTo>
                <a:close/>
              </a:path>
            </a:pathLst>
          </a:custGeom>
          <a:blipFill>
            <a:blip r:embed="rId27"/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true" flipV="false" rot="-8427397">
            <a:off x="10252086" y="7124367"/>
            <a:ext cx="2462162" cy="695561"/>
          </a:xfrm>
          <a:custGeom>
            <a:avLst/>
            <a:gdLst/>
            <a:ahLst/>
            <a:cxnLst/>
            <a:rect r="r" b="b" t="t" l="l"/>
            <a:pathLst>
              <a:path h="695561" w="2462162">
                <a:moveTo>
                  <a:pt x="2462162" y="0"/>
                </a:moveTo>
                <a:lnTo>
                  <a:pt x="0" y="0"/>
                </a:lnTo>
                <a:lnTo>
                  <a:pt x="0" y="695561"/>
                </a:lnTo>
                <a:lnTo>
                  <a:pt x="2462162" y="695561"/>
                </a:lnTo>
                <a:lnTo>
                  <a:pt x="2462162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true" flipV="false" rot="-3978757">
            <a:off x="12432821" y="13390215"/>
            <a:ext cx="2462162" cy="695561"/>
          </a:xfrm>
          <a:custGeom>
            <a:avLst/>
            <a:gdLst/>
            <a:ahLst/>
            <a:cxnLst/>
            <a:rect r="r" b="b" t="t" l="l"/>
            <a:pathLst>
              <a:path h="695561" w="2462162">
                <a:moveTo>
                  <a:pt x="2462162" y="0"/>
                </a:moveTo>
                <a:lnTo>
                  <a:pt x="0" y="0"/>
                </a:lnTo>
                <a:lnTo>
                  <a:pt x="0" y="695561"/>
                </a:lnTo>
                <a:lnTo>
                  <a:pt x="2462162" y="695561"/>
                </a:lnTo>
                <a:lnTo>
                  <a:pt x="2462162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true" flipV="false" rot="4643582">
            <a:off x="450773" y="13451370"/>
            <a:ext cx="2462162" cy="695561"/>
          </a:xfrm>
          <a:custGeom>
            <a:avLst/>
            <a:gdLst/>
            <a:ahLst/>
            <a:cxnLst/>
            <a:rect r="r" b="b" t="t" l="l"/>
            <a:pathLst>
              <a:path h="695561" w="2462162">
                <a:moveTo>
                  <a:pt x="2462162" y="0"/>
                </a:moveTo>
                <a:lnTo>
                  <a:pt x="0" y="0"/>
                </a:lnTo>
                <a:lnTo>
                  <a:pt x="0" y="695561"/>
                </a:lnTo>
                <a:lnTo>
                  <a:pt x="2462162" y="695561"/>
                </a:lnTo>
                <a:lnTo>
                  <a:pt x="2462162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3661822">
            <a:off x="7290143" y="15682486"/>
            <a:ext cx="1085847" cy="2052289"/>
          </a:xfrm>
          <a:custGeom>
            <a:avLst/>
            <a:gdLst/>
            <a:ahLst/>
            <a:cxnLst/>
            <a:rect r="r" b="b" t="t" l="l"/>
            <a:pathLst>
              <a:path h="2052289" w="1085847">
                <a:moveTo>
                  <a:pt x="0" y="0"/>
                </a:moveTo>
                <a:lnTo>
                  <a:pt x="1085847" y="0"/>
                </a:lnTo>
                <a:lnTo>
                  <a:pt x="1085847" y="2052288"/>
                </a:lnTo>
                <a:lnTo>
                  <a:pt x="0" y="2052288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4" id="24"/>
          <p:cNvSpPr txBox="true"/>
          <p:nvPr/>
        </p:nvSpPr>
        <p:spPr>
          <a:xfrm rot="0">
            <a:off x="-174918" y="2178453"/>
            <a:ext cx="15469837" cy="21922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44"/>
              </a:lnSpc>
            </a:pPr>
            <a:r>
              <a:rPr lang="en-US" sz="6317">
                <a:solidFill>
                  <a:srgbClr val="2E1E20"/>
                </a:solidFill>
                <a:latin typeface="Adigiana Toybox"/>
              </a:rPr>
              <a:t>Et si on déclarait </a:t>
            </a:r>
          </a:p>
          <a:p>
            <a:pPr algn="ctr">
              <a:lnSpc>
                <a:spcPts val="8844"/>
              </a:lnSpc>
            </a:pPr>
            <a:r>
              <a:rPr lang="en-US" sz="6317">
                <a:solidFill>
                  <a:srgbClr val="2E1E20"/>
                </a:solidFill>
                <a:latin typeface="Adigiana Toybox"/>
              </a:rPr>
              <a:t>les évènements indésirables ?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6059908" y="6076829"/>
            <a:ext cx="3944953" cy="24472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74"/>
              </a:lnSpc>
            </a:pPr>
            <a:r>
              <a:rPr lang="en-US" sz="3099">
                <a:solidFill>
                  <a:srgbClr val="2E1E20"/>
                </a:solidFill>
                <a:latin typeface="Arista Pro SemiBold"/>
              </a:rPr>
              <a:t>A alerter en cas de dysfonctionnement et éviter que </a:t>
            </a:r>
          </a:p>
          <a:p>
            <a:pPr algn="ctr">
              <a:lnSpc>
                <a:spcPts val="3874"/>
              </a:lnSpc>
            </a:pPr>
            <a:r>
              <a:rPr lang="en-US" sz="3099">
                <a:solidFill>
                  <a:srgbClr val="2E1E20"/>
                </a:solidFill>
                <a:latin typeface="Arista Pro SemiBold"/>
              </a:rPr>
              <a:t>l'évènement ne se reproduise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0684873" y="9480718"/>
            <a:ext cx="4019518" cy="2494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7"/>
              </a:lnSpc>
            </a:pPr>
            <a:r>
              <a:rPr lang="en-US" sz="3141">
                <a:solidFill>
                  <a:srgbClr val="2E1E20"/>
                </a:solidFill>
                <a:latin typeface="Arista Pro SemiBold"/>
              </a:rPr>
              <a:t>A analyser et comprendre pourquoi l'évènement indésirable </a:t>
            </a:r>
          </a:p>
          <a:p>
            <a:pPr algn="ctr">
              <a:lnSpc>
                <a:spcPts val="3927"/>
              </a:lnSpc>
            </a:pPr>
            <a:r>
              <a:rPr lang="en-US" sz="3141">
                <a:solidFill>
                  <a:srgbClr val="2E1E20"/>
                </a:solidFill>
                <a:latin typeface="Arista Pro SemiBold"/>
              </a:rPr>
              <a:t>est survenu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2451070" y="15204580"/>
            <a:ext cx="4083529" cy="1504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7"/>
              </a:lnSpc>
            </a:pPr>
            <a:r>
              <a:rPr lang="en-US" sz="3141">
                <a:solidFill>
                  <a:srgbClr val="2E1E20"/>
                </a:solidFill>
                <a:latin typeface="Arista Pro SemiBold"/>
              </a:rPr>
              <a:t>A protéger les personnes accompagnées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9439302" y="15462522"/>
            <a:ext cx="4019518" cy="1504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7"/>
              </a:lnSpc>
            </a:pPr>
            <a:r>
              <a:rPr lang="en-US" sz="3141">
                <a:solidFill>
                  <a:srgbClr val="2E1E20"/>
                </a:solidFill>
                <a:latin typeface="Arista Pro SemiBold"/>
              </a:rPr>
              <a:t>A améliorer et sécuriser les pratiques professionnelles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-1821231" y="20394536"/>
            <a:ext cx="14316596" cy="6040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04"/>
              </a:lnSpc>
            </a:pPr>
          </a:p>
          <a:p>
            <a:pPr algn="r">
              <a:lnSpc>
                <a:spcPts val="2404"/>
              </a:lnSpc>
            </a:pPr>
            <a:r>
              <a:rPr lang="en-US" sz="1717">
                <a:solidFill>
                  <a:srgbClr val="2E1E20"/>
                </a:solidFill>
                <a:latin typeface="Now"/>
              </a:rPr>
              <a:t>Travaux de la COP HANDI QualiREL Santé, 2023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14704391" y="20790109"/>
            <a:ext cx="179338" cy="366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74"/>
              </a:lnSpc>
              <a:spcBef>
                <a:spcPct val="0"/>
              </a:spcBef>
            </a:pPr>
            <a:r>
              <a:rPr lang="en-US" sz="2299">
                <a:solidFill>
                  <a:srgbClr val="000000"/>
                </a:solidFill>
                <a:latin typeface="Now"/>
              </a:rPr>
              <a:t>3</a:t>
            </a:r>
          </a:p>
        </p:txBody>
      </p:sp>
      <p:sp>
        <p:nvSpPr>
          <p:cNvPr name="Freeform 31" id="31"/>
          <p:cNvSpPr/>
          <p:nvPr/>
        </p:nvSpPr>
        <p:spPr>
          <a:xfrm flipH="false" flipV="false" rot="-8887513">
            <a:off x="3539270" y="6385053"/>
            <a:ext cx="1223723" cy="2312878"/>
          </a:xfrm>
          <a:custGeom>
            <a:avLst/>
            <a:gdLst/>
            <a:ahLst/>
            <a:cxnLst/>
            <a:rect r="r" b="b" t="t" l="l"/>
            <a:pathLst>
              <a:path h="2312878" w="1223723">
                <a:moveTo>
                  <a:pt x="0" y="0"/>
                </a:moveTo>
                <a:lnTo>
                  <a:pt x="1223723" y="0"/>
                </a:lnTo>
                <a:lnTo>
                  <a:pt x="1223723" y="2312878"/>
                </a:lnTo>
                <a:lnTo>
                  <a:pt x="0" y="2312878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8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1042896">
            <a:off x="10319440" y="-2694026"/>
            <a:ext cx="7295131" cy="4978927"/>
          </a:xfrm>
          <a:custGeom>
            <a:avLst/>
            <a:gdLst/>
            <a:ahLst/>
            <a:cxnLst/>
            <a:rect r="r" b="b" t="t" l="l"/>
            <a:pathLst>
              <a:path h="4978927" w="7295131">
                <a:moveTo>
                  <a:pt x="0" y="0"/>
                </a:moveTo>
                <a:lnTo>
                  <a:pt x="7295131" y="0"/>
                </a:lnTo>
                <a:lnTo>
                  <a:pt x="7295131" y="4978927"/>
                </a:lnTo>
                <a:lnTo>
                  <a:pt x="0" y="497892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045400" y="19341664"/>
            <a:ext cx="3460504" cy="4252539"/>
          </a:xfrm>
          <a:custGeom>
            <a:avLst/>
            <a:gdLst/>
            <a:ahLst/>
            <a:cxnLst/>
            <a:rect r="r" b="b" t="t" l="l"/>
            <a:pathLst>
              <a:path h="4252539" w="3460504">
                <a:moveTo>
                  <a:pt x="0" y="0"/>
                </a:moveTo>
                <a:lnTo>
                  <a:pt x="3460504" y="0"/>
                </a:lnTo>
                <a:lnTo>
                  <a:pt x="3460504" y="4252539"/>
                </a:lnTo>
                <a:lnTo>
                  <a:pt x="0" y="425253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21464" y="-204563"/>
            <a:ext cx="4849490" cy="2936542"/>
          </a:xfrm>
          <a:custGeom>
            <a:avLst/>
            <a:gdLst/>
            <a:ahLst/>
            <a:cxnLst/>
            <a:rect r="r" b="b" t="t" l="l"/>
            <a:pathLst>
              <a:path h="2936542" w="4849490">
                <a:moveTo>
                  <a:pt x="0" y="0"/>
                </a:moveTo>
                <a:lnTo>
                  <a:pt x="4849490" y="0"/>
                </a:lnTo>
                <a:lnTo>
                  <a:pt x="4849490" y="2936542"/>
                </a:lnTo>
                <a:lnTo>
                  <a:pt x="0" y="293654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1537010" y="20571514"/>
            <a:ext cx="14316596" cy="6040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04"/>
              </a:lnSpc>
            </a:pPr>
          </a:p>
          <a:p>
            <a:pPr algn="r">
              <a:lnSpc>
                <a:spcPts val="2404"/>
              </a:lnSpc>
            </a:pPr>
            <a:r>
              <a:rPr lang="en-US" sz="1717">
                <a:solidFill>
                  <a:srgbClr val="2E1E20"/>
                </a:solidFill>
                <a:latin typeface="Now"/>
              </a:rPr>
              <a:t>Travaux de la COP HANDI QualiREL Santé, 2023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3962912" y="4304622"/>
            <a:ext cx="10475148" cy="21922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44"/>
              </a:lnSpc>
            </a:pPr>
            <a:r>
              <a:rPr lang="en-US" sz="6317">
                <a:solidFill>
                  <a:srgbClr val="F58371"/>
                </a:solidFill>
                <a:latin typeface="Adigiana Toybox"/>
              </a:rPr>
              <a:t>Ok, mais quelles sont les étapes après la déclaration ?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8053833" y="13889630"/>
            <a:ext cx="3520959" cy="3388923"/>
          </a:xfrm>
          <a:custGeom>
            <a:avLst/>
            <a:gdLst/>
            <a:ahLst/>
            <a:cxnLst/>
            <a:rect r="r" b="b" t="t" l="l"/>
            <a:pathLst>
              <a:path h="3388923" w="3520959">
                <a:moveTo>
                  <a:pt x="0" y="0"/>
                </a:moveTo>
                <a:lnTo>
                  <a:pt x="3520959" y="0"/>
                </a:lnTo>
                <a:lnTo>
                  <a:pt x="3520959" y="3388923"/>
                </a:lnTo>
                <a:lnTo>
                  <a:pt x="0" y="338892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2587536" y="8883821"/>
            <a:ext cx="3528605" cy="3396282"/>
          </a:xfrm>
          <a:custGeom>
            <a:avLst/>
            <a:gdLst/>
            <a:ahLst/>
            <a:cxnLst/>
            <a:rect r="r" b="b" t="t" l="l"/>
            <a:pathLst>
              <a:path h="3396282" w="3528605">
                <a:moveTo>
                  <a:pt x="0" y="0"/>
                </a:moveTo>
                <a:lnTo>
                  <a:pt x="3528605" y="0"/>
                </a:lnTo>
                <a:lnTo>
                  <a:pt x="3528605" y="3396283"/>
                </a:lnTo>
                <a:lnTo>
                  <a:pt x="0" y="339628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1010841" y="16086009"/>
            <a:ext cx="3532109" cy="3399655"/>
          </a:xfrm>
          <a:custGeom>
            <a:avLst/>
            <a:gdLst/>
            <a:ahLst/>
            <a:cxnLst/>
            <a:rect r="r" b="b" t="t" l="l"/>
            <a:pathLst>
              <a:path h="3399655" w="3532109">
                <a:moveTo>
                  <a:pt x="0" y="0"/>
                </a:moveTo>
                <a:lnTo>
                  <a:pt x="3532109" y="0"/>
                </a:lnTo>
                <a:lnTo>
                  <a:pt x="3532109" y="3399655"/>
                </a:lnTo>
                <a:lnTo>
                  <a:pt x="0" y="339965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5271346" y="11473907"/>
            <a:ext cx="3459736" cy="3329996"/>
          </a:xfrm>
          <a:custGeom>
            <a:avLst/>
            <a:gdLst/>
            <a:ahLst/>
            <a:cxnLst/>
            <a:rect r="r" b="b" t="t" l="l"/>
            <a:pathLst>
              <a:path h="3329996" w="3459736">
                <a:moveTo>
                  <a:pt x="0" y="0"/>
                </a:moveTo>
                <a:lnTo>
                  <a:pt x="3459737" y="0"/>
                </a:lnTo>
                <a:lnTo>
                  <a:pt x="3459737" y="3329996"/>
                </a:lnTo>
                <a:lnTo>
                  <a:pt x="0" y="332999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404039" y="6000624"/>
            <a:ext cx="3558873" cy="3425415"/>
          </a:xfrm>
          <a:custGeom>
            <a:avLst/>
            <a:gdLst/>
            <a:ahLst/>
            <a:cxnLst/>
            <a:rect r="r" b="b" t="t" l="l"/>
            <a:pathLst>
              <a:path h="3425415" w="3558873">
                <a:moveTo>
                  <a:pt x="0" y="0"/>
                </a:moveTo>
                <a:lnTo>
                  <a:pt x="3558873" y="0"/>
                </a:lnTo>
                <a:lnTo>
                  <a:pt x="3558873" y="3425415"/>
                </a:lnTo>
                <a:lnTo>
                  <a:pt x="0" y="3425415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785801" y="7167948"/>
            <a:ext cx="2795350" cy="1052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4"/>
              </a:lnSpc>
            </a:pPr>
            <a:r>
              <a:rPr lang="en-US" sz="3283">
                <a:solidFill>
                  <a:srgbClr val="2E1E20"/>
                </a:solidFill>
                <a:latin typeface="Arista Pro SemiBold"/>
              </a:rPr>
              <a:t>La déclaration de l'évènement 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2954164" y="10009939"/>
            <a:ext cx="2795350" cy="1052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4"/>
              </a:lnSpc>
            </a:pPr>
            <a:r>
              <a:rPr lang="en-US" sz="3283">
                <a:solidFill>
                  <a:srgbClr val="2E1E20"/>
                </a:solidFill>
                <a:latin typeface="Arista Pro SemiBold"/>
              </a:rPr>
              <a:t>Le traitement de l'évènement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5621288" y="12147812"/>
            <a:ext cx="2795350" cy="20880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4"/>
              </a:lnSpc>
            </a:pPr>
            <a:r>
              <a:rPr lang="en-US" sz="3283">
                <a:solidFill>
                  <a:srgbClr val="2E1E20"/>
                </a:solidFill>
                <a:latin typeface="Arista Pro SemiBold"/>
              </a:rPr>
              <a:t>La définition et la mise en oeuvre d'actions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8416638" y="14781342"/>
            <a:ext cx="2795350" cy="1052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4"/>
              </a:lnSpc>
            </a:pPr>
            <a:r>
              <a:rPr lang="en-US" sz="3283">
                <a:solidFill>
                  <a:srgbClr val="2E1E20"/>
                </a:solidFill>
                <a:latin typeface="Arista Pro SemiBold"/>
              </a:rPr>
              <a:t>La communication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1494770" y="17240453"/>
            <a:ext cx="2795350" cy="1052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4"/>
              </a:lnSpc>
            </a:pPr>
            <a:r>
              <a:rPr lang="en-US" sz="3283">
                <a:solidFill>
                  <a:srgbClr val="2E1E20"/>
                </a:solidFill>
                <a:latin typeface="Arista Pro SemiBold"/>
              </a:rPr>
              <a:t>Le suivi du plan d'actions</a:t>
            </a:r>
          </a:p>
        </p:txBody>
      </p:sp>
      <p:sp>
        <p:nvSpPr>
          <p:cNvPr name="Freeform 17" id="17"/>
          <p:cNvSpPr/>
          <p:nvPr/>
        </p:nvSpPr>
        <p:spPr>
          <a:xfrm flipH="false" flipV="false" rot="0">
            <a:off x="785801" y="13138905"/>
            <a:ext cx="5433370" cy="5826670"/>
          </a:xfrm>
          <a:custGeom>
            <a:avLst/>
            <a:gdLst/>
            <a:ahLst/>
            <a:cxnLst/>
            <a:rect r="r" b="b" t="t" l="l"/>
            <a:pathLst>
              <a:path h="5826670" w="5433370">
                <a:moveTo>
                  <a:pt x="0" y="0"/>
                </a:moveTo>
                <a:lnTo>
                  <a:pt x="5433370" y="0"/>
                </a:lnTo>
                <a:lnTo>
                  <a:pt x="5433370" y="5826671"/>
                </a:lnTo>
                <a:lnTo>
                  <a:pt x="0" y="5826671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3660701">
            <a:off x="-2624250" y="18482584"/>
            <a:ext cx="7218058" cy="4926325"/>
          </a:xfrm>
          <a:custGeom>
            <a:avLst/>
            <a:gdLst/>
            <a:ahLst/>
            <a:cxnLst/>
            <a:rect r="r" b="b" t="t" l="l"/>
            <a:pathLst>
              <a:path h="4926325" w="7218058">
                <a:moveTo>
                  <a:pt x="0" y="0"/>
                </a:moveTo>
                <a:lnTo>
                  <a:pt x="7218058" y="0"/>
                </a:lnTo>
                <a:lnTo>
                  <a:pt x="7218058" y="4926325"/>
                </a:lnTo>
                <a:lnTo>
                  <a:pt x="0" y="4926325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779415" y="5754441"/>
            <a:ext cx="808121" cy="1062504"/>
          </a:xfrm>
          <a:custGeom>
            <a:avLst/>
            <a:gdLst/>
            <a:ahLst/>
            <a:cxnLst/>
            <a:rect r="r" b="b" t="t" l="l"/>
            <a:pathLst>
              <a:path h="1062504" w="808121">
                <a:moveTo>
                  <a:pt x="0" y="0"/>
                </a:moveTo>
                <a:lnTo>
                  <a:pt x="808121" y="0"/>
                </a:lnTo>
                <a:lnTo>
                  <a:pt x="808121" y="1062504"/>
                </a:lnTo>
                <a:lnTo>
                  <a:pt x="0" y="1062504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3926912" y="8679772"/>
            <a:ext cx="678874" cy="949166"/>
          </a:xfrm>
          <a:custGeom>
            <a:avLst/>
            <a:gdLst/>
            <a:ahLst/>
            <a:cxnLst/>
            <a:rect r="r" b="b" t="t" l="l"/>
            <a:pathLst>
              <a:path h="949166" w="678874">
                <a:moveTo>
                  <a:pt x="0" y="0"/>
                </a:moveTo>
                <a:lnTo>
                  <a:pt x="678874" y="0"/>
                </a:lnTo>
                <a:lnTo>
                  <a:pt x="678874" y="949167"/>
                </a:lnTo>
                <a:lnTo>
                  <a:pt x="0" y="949167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0">
            <a:off x="6639361" y="11027461"/>
            <a:ext cx="615204" cy="1050451"/>
          </a:xfrm>
          <a:custGeom>
            <a:avLst/>
            <a:gdLst/>
            <a:ahLst/>
            <a:cxnLst/>
            <a:rect r="r" b="b" t="t" l="l"/>
            <a:pathLst>
              <a:path h="1050451" w="615204">
                <a:moveTo>
                  <a:pt x="0" y="0"/>
                </a:moveTo>
                <a:lnTo>
                  <a:pt x="615204" y="0"/>
                </a:lnTo>
                <a:lnTo>
                  <a:pt x="615204" y="1050451"/>
                </a:lnTo>
                <a:lnTo>
                  <a:pt x="0" y="1050451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0">
            <a:off x="9453518" y="13645164"/>
            <a:ext cx="577589" cy="1037469"/>
          </a:xfrm>
          <a:custGeom>
            <a:avLst/>
            <a:gdLst/>
            <a:ahLst/>
            <a:cxnLst/>
            <a:rect r="r" b="b" t="t" l="l"/>
            <a:pathLst>
              <a:path h="1037469" w="577589">
                <a:moveTo>
                  <a:pt x="0" y="0"/>
                </a:moveTo>
                <a:lnTo>
                  <a:pt x="577589" y="0"/>
                </a:lnTo>
                <a:lnTo>
                  <a:pt x="577589" y="1037469"/>
                </a:lnTo>
                <a:lnTo>
                  <a:pt x="0" y="1037469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0">
            <a:off x="12420178" y="15942009"/>
            <a:ext cx="713435" cy="962753"/>
          </a:xfrm>
          <a:custGeom>
            <a:avLst/>
            <a:gdLst/>
            <a:ahLst/>
            <a:cxnLst/>
            <a:rect r="r" b="b" t="t" l="l"/>
            <a:pathLst>
              <a:path h="962753" w="713435">
                <a:moveTo>
                  <a:pt x="0" y="0"/>
                </a:moveTo>
                <a:lnTo>
                  <a:pt x="713435" y="0"/>
                </a:lnTo>
                <a:lnTo>
                  <a:pt x="713435" y="962753"/>
                </a:lnTo>
                <a:lnTo>
                  <a:pt x="0" y="962753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4" id="24"/>
          <p:cNvSpPr txBox="true"/>
          <p:nvPr/>
        </p:nvSpPr>
        <p:spPr>
          <a:xfrm rot="0">
            <a:off x="-104624" y="1814312"/>
            <a:ext cx="15469837" cy="21922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44"/>
              </a:lnSpc>
            </a:pPr>
            <a:r>
              <a:rPr lang="en-US" sz="6317">
                <a:solidFill>
                  <a:srgbClr val="2E1E20"/>
                </a:solidFill>
                <a:latin typeface="Adigiana Toybox"/>
              </a:rPr>
              <a:t>Et si on déclarait </a:t>
            </a:r>
          </a:p>
          <a:p>
            <a:pPr algn="ctr">
              <a:lnSpc>
                <a:spcPts val="8844"/>
              </a:lnSpc>
            </a:pPr>
            <a:r>
              <a:rPr lang="en-US" sz="6317">
                <a:solidFill>
                  <a:srgbClr val="2E1E20"/>
                </a:solidFill>
                <a:latin typeface="Adigiana Toybox"/>
              </a:rPr>
              <a:t>les évènements indésirables ?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8251061" y="8807621"/>
            <a:ext cx="6186999" cy="20076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69"/>
              </a:lnSpc>
            </a:pPr>
            <a:r>
              <a:rPr lang="en-US" sz="3835">
                <a:solidFill>
                  <a:srgbClr val="2E1E20"/>
                </a:solidFill>
                <a:latin typeface="Adigiana Toybox"/>
              </a:rPr>
              <a:t>La gestion des évènements indésirables se compose de 5 étapes : 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4684867" y="20716162"/>
            <a:ext cx="181570" cy="366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74"/>
              </a:lnSpc>
              <a:spcBef>
                <a:spcPct val="0"/>
              </a:spcBef>
            </a:pPr>
            <a:r>
              <a:rPr lang="en-US" sz="2299">
                <a:solidFill>
                  <a:srgbClr val="000000"/>
                </a:solidFill>
                <a:latin typeface="Now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8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1042896">
            <a:off x="9397835" y="-2276043"/>
            <a:ext cx="7295131" cy="4978927"/>
          </a:xfrm>
          <a:custGeom>
            <a:avLst/>
            <a:gdLst/>
            <a:ahLst/>
            <a:cxnLst/>
            <a:rect r="r" b="b" t="t" l="l"/>
            <a:pathLst>
              <a:path h="4978927" w="7295131">
                <a:moveTo>
                  <a:pt x="0" y="0"/>
                </a:moveTo>
                <a:lnTo>
                  <a:pt x="7295130" y="0"/>
                </a:lnTo>
                <a:lnTo>
                  <a:pt x="7295130" y="4978927"/>
                </a:lnTo>
                <a:lnTo>
                  <a:pt x="0" y="497892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432814" y="16847141"/>
            <a:ext cx="14254372" cy="3741773"/>
          </a:xfrm>
          <a:custGeom>
            <a:avLst/>
            <a:gdLst/>
            <a:ahLst/>
            <a:cxnLst/>
            <a:rect r="r" b="b" t="t" l="l"/>
            <a:pathLst>
              <a:path h="3741773" w="14254372">
                <a:moveTo>
                  <a:pt x="0" y="0"/>
                </a:moveTo>
                <a:lnTo>
                  <a:pt x="14254372" y="0"/>
                </a:lnTo>
                <a:lnTo>
                  <a:pt x="14254372" y="3741773"/>
                </a:lnTo>
                <a:lnTo>
                  <a:pt x="0" y="37417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3045400" y="19341664"/>
            <a:ext cx="3460504" cy="4252539"/>
          </a:xfrm>
          <a:custGeom>
            <a:avLst/>
            <a:gdLst/>
            <a:ahLst/>
            <a:cxnLst/>
            <a:rect r="r" b="b" t="t" l="l"/>
            <a:pathLst>
              <a:path h="4252539" w="3460504">
                <a:moveTo>
                  <a:pt x="0" y="0"/>
                </a:moveTo>
                <a:lnTo>
                  <a:pt x="3460504" y="0"/>
                </a:lnTo>
                <a:lnTo>
                  <a:pt x="3460504" y="4252539"/>
                </a:lnTo>
                <a:lnTo>
                  <a:pt x="0" y="425253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62791" y="-208162"/>
            <a:ext cx="4849490" cy="2936542"/>
          </a:xfrm>
          <a:custGeom>
            <a:avLst/>
            <a:gdLst/>
            <a:ahLst/>
            <a:cxnLst/>
            <a:rect r="r" b="b" t="t" l="l"/>
            <a:pathLst>
              <a:path h="2936542" w="4849490">
                <a:moveTo>
                  <a:pt x="0" y="0"/>
                </a:moveTo>
                <a:lnTo>
                  <a:pt x="4849490" y="0"/>
                </a:lnTo>
                <a:lnTo>
                  <a:pt x="4849490" y="2936542"/>
                </a:lnTo>
                <a:lnTo>
                  <a:pt x="0" y="293654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-1770772" y="20550814"/>
            <a:ext cx="14316596" cy="6040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04"/>
              </a:lnSpc>
            </a:pPr>
          </a:p>
          <a:p>
            <a:pPr algn="r">
              <a:lnSpc>
                <a:spcPts val="2404"/>
              </a:lnSpc>
            </a:pPr>
            <a:r>
              <a:rPr lang="en-US" sz="1717">
                <a:solidFill>
                  <a:srgbClr val="2E1E20"/>
                </a:solidFill>
                <a:latin typeface="Now"/>
              </a:rPr>
              <a:t>Travaux de la COP HANDI QualiREL Santé, 2023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1448747" y="13441334"/>
            <a:ext cx="3528605" cy="3396282"/>
          </a:xfrm>
          <a:custGeom>
            <a:avLst/>
            <a:gdLst/>
            <a:ahLst/>
            <a:cxnLst/>
            <a:rect r="r" b="b" t="t" l="l"/>
            <a:pathLst>
              <a:path h="3396282" w="3528605">
                <a:moveTo>
                  <a:pt x="0" y="0"/>
                </a:moveTo>
                <a:lnTo>
                  <a:pt x="3528604" y="0"/>
                </a:lnTo>
                <a:lnTo>
                  <a:pt x="3528604" y="3396282"/>
                </a:lnTo>
                <a:lnTo>
                  <a:pt x="0" y="339628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true" flipV="false" rot="0">
            <a:off x="404039" y="8785678"/>
            <a:ext cx="14254372" cy="3741773"/>
          </a:xfrm>
          <a:custGeom>
            <a:avLst/>
            <a:gdLst/>
            <a:ahLst/>
            <a:cxnLst/>
            <a:rect r="r" b="b" t="t" l="l"/>
            <a:pathLst>
              <a:path h="3741773" w="14254372">
                <a:moveTo>
                  <a:pt x="14254372" y="0"/>
                </a:moveTo>
                <a:lnTo>
                  <a:pt x="0" y="0"/>
                </a:lnTo>
                <a:lnTo>
                  <a:pt x="0" y="3741773"/>
                </a:lnTo>
                <a:lnTo>
                  <a:pt x="14254372" y="3741773"/>
                </a:lnTo>
                <a:lnTo>
                  <a:pt x="14254372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404039" y="5754441"/>
            <a:ext cx="3603104" cy="3467987"/>
          </a:xfrm>
          <a:custGeom>
            <a:avLst/>
            <a:gdLst/>
            <a:ahLst/>
            <a:cxnLst/>
            <a:rect r="r" b="b" t="t" l="l"/>
            <a:pathLst>
              <a:path h="3467987" w="3603104">
                <a:moveTo>
                  <a:pt x="0" y="0"/>
                </a:moveTo>
                <a:lnTo>
                  <a:pt x="3603104" y="0"/>
                </a:lnTo>
                <a:lnTo>
                  <a:pt x="3603104" y="3467987"/>
                </a:lnTo>
                <a:lnTo>
                  <a:pt x="0" y="346798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3660701">
            <a:off x="-2624250" y="18482584"/>
            <a:ext cx="7218058" cy="4926325"/>
          </a:xfrm>
          <a:custGeom>
            <a:avLst/>
            <a:gdLst/>
            <a:ahLst/>
            <a:cxnLst/>
            <a:rect r="r" b="b" t="t" l="l"/>
            <a:pathLst>
              <a:path h="4926325" w="7218058">
                <a:moveTo>
                  <a:pt x="0" y="0"/>
                </a:moveTo>
                <a:lnTo>
                  <a:pt x="7218058" y="0"/>
                </a:lnTo>
                <a:lnTo>
                  <a:pt x="7218058" y="4926325"/>
                </a:lnTo>
                <a:lnTo>
                  <a:pt x="0" y="4926325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779415" y="5423700"/>
            <a:ext cx="808121" cy="1062504"/>
          </a:xfrm>
          <a:custGeom>
            <a:avLst/>
            <a:gdLst/>
            <a:ahLst/>
            <a:cxnLst/>
            <a:rect r="r" b="b" t="t" l="l"/>
            <a:pathLst>
              <a:path h="1062504" w="808121">
                <a:moveTo>
                  <a:pt x="0" y="0"/>
                </a:moveTo>
                <a:lnTo>
                  <a:pt x="808121" y="0"/>
                </a:lnTo>
                <a:lnTo>
                  <a:pt x="808121" y="1062504"/>
                </a:lnTo>
                <a:lnTo>
                  <a:pt x="0" y="1062504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2741963" y="13002751"/>
            <a:ext cx="678874" cy="949166"/>
          </a:xfrm>
          <a:custGeom>
            <a:avLst/>
            <a:gdLst/>
            <a:ahLst/>
            <a:cxnLst/>
            <a:rect r="r" b="b" t="t" l="l"/>
            <a:pathLst>
              <a:path h="949166" w="678874">
                <a:moveTo>
                  <a:pt x="0" y="0"/>
                </a:moveTo>
                <a:lnTo>
                  <a:pt x="678874" y="0"/>
                </a:lnTo>
                <a:lnTo>
                  <a:pt x="678874" y="949166"/>
                </a:lnTo>
                <a:lnTo>
                  <a:pt x="0" y="949166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404039" y="14538640"/>
            <a:ext cx="1095690" cy="499909"/>
          </a:xfrm>
          <a:custGeom>
            <a:avLst/>
            <a:gdLst/>
            <a:ahLst/>
            <a:cxnLst/>
            <a:rect r="r" b="b" t="t" l="l"/>
            <a:pathLst>
              <a:path h="499909" w="1095690">
                <a:moveTo>
                  <a:pt x="0" y="0"/>
                </a:moveTo>
                <a:lnTo>
                  <a:pt x="1095690" y="0"/>
                </a:lnTo>
                <a:lnTo>
                  <a:pt x="1095690" y="499909"/>
                </a:lnTo>
                <a:lnTo>
                  <a:pt x="0" y="499909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843916" y="6838629"/>
            <a:ext cx="2795350" cy="1052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4"/>
              </a:lnSpc>
            </a:pPr>
            <a:r>
              <a:rPr lang="en-US" sz="3283">
                <a:solidFill>
                  <a:srgbClr val="2E1E20"/>
                </a:solidFill>
                <a:latin typeface="Arista Pro SemiBold"/>
              </a:rPr>
              <a:t>La déclaration de l'évènement 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1815374" y="14434806"/>
            <a:ext cx="2795350" cy="1052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4"/>
              </a:lnSpc>
            </a:pPr>
            <a:r>
              <a:rPr lang="en-US" sz="3283">
                <a:solidFill>
                  <a:srgbClr val="2E1E20"/>
                </a:solidFill>
                <a:latin typeface="Arista Pro SemiBold"/>
              </a:rPr>
              <a:t>Le traitement de l'évènement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-104624" y="1814312"/>
            <a:ext cx="15469837" cy="21922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44"/>
              </a:lnSpc>
            </a:pPr>
            <a:r>
              <a:rPr lang="en-US" sz="6317">
                <a:solidFill>
                  <a:srgbClr val="2E1E20"/>
                </a:solidFill>
                <a:latin typeface="Adigiana Toybox"/>
              </a:rPr>
              <a:t>Et si on déclarait </a:t>
            </a:r>
          </a:p>
          <a:p>
            <a:pPr algn="ctr">
              <a:lnSpc>
                <a:spcPts val="8844"/>
              </a:lnSpc>
            </a:pPr>
            <a:r>
              <a:rPr lang="en-US" sz="6317">
                <a:solidFill>
                  <a:srgbClr val="2E1E20"/>
                </a:solidFill>
                <a:latin typeface="Adigiana Toybox"/>
              </a:rPr>
              <a:t>les évènements indésirables ?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914891" y="4328580"/>
            <a:ext cx="13743520" cy="704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89"/>
              </a:lnSpc>
            </a:pPr>
            <a:r>
              <a:rPr lang="en-US" sz="4135">
                <a:solidFill>
                  <a:srgbClr val="F58371"/>
                </a:solidFill>
                <a:latin typeface="Adigiana Toybox"/>
              </a:rPr>
              <a:t>Les étapes de la gestion des évènements indésirables... 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4195614" y="6365058"/>
            <a:ext cx="10415110" cy="17729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499"/>
              </a:lnSpc>
            </a:pPr>
            <a:r>
              <a:rPr lang="en-US" sz="2799">
                <a:solidFill>
                  <a:srgbClr val="2E1E20"/>
                </a:solidFill>
                <a:latin typeface="Arista Pro SemiBold"/>
              </a:rPr>
              <a:t>Tous les professionnels peuvent déclarer un Evènement Indésirable, en utilisant le support mis à disposition au sein de la structure.  </a:t>
            </a:r>
          </a:p>
          <a:p>
            <a:pPr algn="just">
              <a:lnSpc>
                <a:spcPts val="3499"/>
              </a:lnSpc>
            </a:pPr>
            <a:r>
              <a:rPr lang="en-US" sz="2799">
                <a:solidFill>
                  <a:srgbClr val="2E1E20"/>
                </a:solidFill>
                <a:latin typeface="Arista Pro SemiBold"/>
              </a:rPr>
              <a:t>Cette déclaration permet d'alerter et de lancer une démarche d'analyse et de retour d'expérience.  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984779" y="9245724"/>
            <a:ext cx="13074926" cy="4834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804"/>
              </a:lnSpc>
            </a:pPr>
            <a:r>
              <a:rPr lang="en-US" sz="2717">
                <a:solidFill>
                  <a:srgbClr val="2D2626"/>
                </a:solidFill>
                <a:latin typeface="Arista Pro SemiBold Bold"/>
              </a:rPr>
              <a:t>En pratique, dans notre établissement...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914891" y="12754899"/>
            <a:ext cx="10822776" cy="13347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499"/>
              </a:lnSpc>
            </a:pPr>
            <a:r>
              <a:rPr lang="en-US" sz="2799">
                <a:solidFill>
                  <a:srgbClr val="2E1E20"/>
                </a:solidFill>
                <a:latin typeface="Arista Pro SemiBold"/>
              </a:rPr>
              <a:t>Le temps de traitement permet, à partir de la reconstitution des faits, d'identifier les causes ayant contribué à la survenue de l'évènement.  L'analyse se réalise TOUJOURS dans un climat bienveillant. 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368149" y="17356728"/>
            <a:ext cx="13074926" cy="4834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804"/>
              </a:lnSpc>
            </a:pPr>
            <a:r>
              <a:rPr lang="en-US" sz="2717">
                <a:solidFill>
                  <a:srgbClr val="2D2626"/>
                </a:solidFill>
                <a:latin typeface="Arista Pro SemiBold Bold"/>
              </a:rPr>
              <a:t>En pratique, dans notre établissement...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674270" y="14188792"/>
            <a:ext cx="8618425" cy="12030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7"/>
              </a:lnSpc>
              <a:spcBef>
                <a:spcPct val="0"/>
              </a:spcBef>
            </a:pPr>
            <a:r>
              <a:rPr lang="en-US" sz="2550">
                <a:solidFill>
                  <a:srgbClr val="F58371"/>
                </a:solidFill>
                <a:latin typeface="Now Bold"/>
              </a:rPr>
              <a:t>L'IMPORTANT N'EST PAS DE SAVOIR QUI A FAIT QUOI, MAIS DE COMPRENDRE POURQUOI L'ORGANISATION N'A PAS BIEN FONCTIONNÉ !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843916" y="15471873"/>
            <a:ext cx="10451017" cy="13347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499"/>
              </a:lnSpc>
              <a:spcBef>
                <a:spcPct val="0"/>
              </a:spcBef>
            </a:pPr>
            <a:r>
              <a:rPr lang="en-US" sz="2799">
                <a:solidFill>
                  <a:srgbClr val="000000"/>
                </a:solidFill>
                <a:latin typeface="Arista Pro SemiBold"/>
              </a:rPr>
              <a:t>A noter que certains évènements indésirables font l'objet d'une analyse systémique en équipe, en fonction de leur niveau de gravité et de leur fréquence.</a:t>
            </a:r>
          </a:p>
        </p:txBody>
      </p:sp>
      <p:sp>
        <p:nvSpPr>
          <p:cNvPr name="Freeform 24" id="24"/>
          <p:cNvSpPr/>
          <p:nvPr/>
        </p:nvSpPr>
        <p:spPr>
          <a:xfrm flipH="true" flipV="false" rot="0">
            <a:off x="10292695" y="14543511"/>
            <a:ext cx="1123550" cy="512620"/>
          </a:xfrm>
          <a:custGeom>
            <a:avLst/>
            <a:gdLst/>
            <a:ahLst/>
            <a:cxnLst/>
            <a:rect r="r" b="b" t="t" l="l"/>
            <a:pathLst>
              <a:path h="512620" w="1123550">
                <a:moveTo>
                  <a:pt x="1123550" y="0"/>
                </a:moveTo>
                <a:lnTo>
                  <a:pt x="0" y="0"/>
                </a:lnTo>
                <a:lnTo>
                  <a:pt x="0" y="512620"/>
                </a:lnTo>
                <a:lnTo>
                  <a:pt x="1123550" y="512620"/>
                </a:lnTo>
                <a:lnTo>
                  <a:pt x="112355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14683825" y="20753024"/>
            <a:ext cx="183654" cy="366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74"/>
              </a:lnSpc>
              <a:spcBef>
                <a:spcPct val="0"/>
              </a:spcBef>
            </a:pPr>
            <a:r>
              <a:rPr lang="en-US" sz="2299">
                <a:solidFill>
                  <a:srgbClr val="000000"/>
                </a:solidFill>
                <a:latin typeface="Now"/>
              </a:rPr>
              <a:t>5</a:t>
            </a:r>
          </a:p>
        </p:txBody>
      </p:sp>
      <p:sp>
        <p:nvSpPr>
          <p:cNvPr name="Freeform 26" id="26"/>
          <p:cNvSpPr/>
          <p:nvPr/>
        </p:nvSpPr>
        <p:spPr>
          <a:xfrm flipH="false" flipV="false" rot="0">
            <a:off x="12545823" y="7910778"/>
            <a:ext cx="2064901" cy="2214371"/>
          </a:xfrm>
          <a:custGeom>
            <a:avLst/>
            <a:gdLst/>
            <a:ahLst/>
            <a:cxnLst/>
            <a:rect r="r" b="b" t="t" l="l"/>
            <a:pathLst>
              <a:path h="2214371" w="2064901">
                <a:moveTo>
                  <a:pt x="0" y="0"/>
                </a:moveTo>
                <a:lnTo>
                  <a:pt x="2064901" y="0"/>
                </a:lnTo>
                <a:lnTo>
                  <a:pt x="2064901" y="2214370"/>
                </a:lnTo>
                <a:lnTo>
                  <a:pt x="0" y="2214370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 l="0" t="0" r="0" b="0"/>
            </a:stretch>
          </a:blipFill>
        </p:spPr>
      </p:sp>
      <p:sp>
        <p:nvSpPr>
          <p:cNvPr name="Freeform 27" id="27"/>
          <p:cNvSpPr/>
          <p:nvPr/>
        </p:nvSpPr>
        <p:spPr>
          <a:xfrm flipH="false" flipV="false" rot="0">
            <a:off x="12545823" y="15699458"/>
            <a:ext cx="2064901" cy="2214371"/>
          </a:xfrm>
          <a:custGeom>
            <a:avLst/>
            <a:gdLst/>
            <a:ahLst/>
            <a:cxnLst/>
            <a:rect r="r" b="b" t="t" l="l"/>
            <a:pathLst>
              <a:path h="2214371" w="2064901">
                <a:moveTo>
                  <a:pt x="0" y="0"/>
                </a:moveTo>
                <a:lnTo>
                  <a:pt x="2064901" y="0"/>
                </a:lnTo>
                <a:lnTo>
                  <a:pt x="2064901" y="2214371"/>
                </a:lnTo>
                <a:lnTo>
                  <a:pt x="0" y="2214371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8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1042896">
            <a:off x="9397835" y="-2276043"/>
            <a:ext cx="7295131" cy="4978927"/>
          </a:xfrm>
          <a:custGeom>
            <a:avLst/>
            <a:gdLst/>
            <a:ahLst/>
            <a:cxnLst/>
            <a:rect r="r" b="b" t="t" l="l"/>
            <a:pathLst>
              <a:path h="4978927" w="7295131">
                <a:moveTo>
                  <a:pt x="0" y="0"/>
                </a:moveTo>
                <a:lnTo>
                  <a:pt x="7295130" y="0"/>
                </a:lnTo>
                <a:lnTo>
                  <a:pt x="7295130" y="4978927"/>
                </a:lnTo>
                <a:lnTo>
                  <a:pt x="0" y="497892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5152515" y="15683802"/>
            <a:ext cx="19732431" cy="5179763"/>
          </a:xfrm>
          <a:custGeom>
            <a:avLst/>
            <a:gdLst/>
            <a:ahLst/>
            <a:cxnLst/>
            <a:rect r="r" b="b" t="t" l="l"/>
            <a:pathLst>
              <a:path h="5179763" w="19732431">
                <a:moveTo>
                  <a:pt x="0" y="0"/>
                </a:moveTo>
                <a:lnTo>
                  <a:pt x="19732431" y="0"/>
                </a:lnTo>
                <a:lnTo>
                  <a:pt x="19732431" y="5179763"/>
                </a:lnTo>
                <a:lnTo>
                  <a:pt x="0" y="51797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2972148" y="19257730"/>
            <a:ext cx="3460504" cy="4252539"/>
          </a:xfrm>
          <a:custGeom>
            <a:avLst/>
            <a:gdLst/>
            <a:ahLst/>
            <a:cxnLst/>
            <a:rect r="r" b="b" t="t" l="l"/>
            <a:pathLst>
              <a:path h="4252539" w="3460504">
                <a:moveTo>
                  <a:pt x="0" y="0"/>
                </a:moveTo>
                <a:lnTo>
                  <a:pt x="3460504" y="0"/>
                </a:lnTo>
                <a:lnTo>
                  <a:pt x="3460504" y="4252540"/>
                </a:lnTo>
                <a:lnTo>
                  <a:pt x="0" y="425254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58806" y="-159302"/>
            <a:ext cx="4849490" cy="2936542"/>
          </a:xfrm>
          <a:custGeom>
            <a:avLst/>
            <a:gdLst/>
            <a:ahLst/>
            <a:cxnLst/>
            <a:rect r="r" b="b" t="t" l="l"/>
            <a:pathLst>
              <a:path h="2936542" w="4849490">
                <a:moveTo>
                  <a:pt x="0" y="0"/>
                </a:moveTo>
                <a:lnTo>
                  <a:pt x="4849490" y="0"/>
                </a:lnTo>
                <a:lnTo>
                  <a:pt x="4849490" y="2936542"/>
                </a:lnTo>
                <a:lnTo>
                  <a:pt x="0" y="293654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-1271196" y="20542480"/>
            <a:ext cx="14316596" cy="6040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04"/>
              </a:lnSpc>
            </a:pPr>
          </a:p>
          <a:p>
            <a:pPr algn="r">
              <a:lnSpc>
                <a:spcPts val="2404"/>
              </a:lnSpc>
            </a:pPr>
            <a:r>
              <a:rPr lang="en-US" sz="1717">
                <a:solidFill>
                  <a:srgbClr val="2E1E20"/>
                </a:solidFill>
                <a:latin typeface="Now"/>
              </a:rPr>
              <a:t>Travaux de la COP HANDI QualiREL Santé, 2023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590253" y="12091233"/>
            <a:ext cx="3532109" cy="3399655"/>
          </a:xfrm>
          <a:custGeom>
            <a:avLst/>
            <a:gdLst/>
            <a:ahLst/>
            <a:cxnLst/>
            <a:rect r="r" b="b" t="t" l="l"/>
            <a:pathLst>
              <a:path h="3399655" w="3532109">
                <a:moveTo>
                  <a:pt x="0" y="0"/>
                </a:moveTo>
                <a:lnTo>
                  <a:pt x="3532109" y="0"/>
                </a:lnTo>
                <a:lnTo>
                  <a:pt x="3532109" y="3399655"/>
                </a:lnTo>
                <a:lnTo>
                  <a:pt x="0" y="339965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522634" y="8432489"/>
            <a:ext cx="3520959" cy="3388923"/>
          </a:xfrm>
          <a:custGeom>
            <a:avLst/>
            <a:gdLst/>
            <a:ahLst/>
            <a:cxnLst/>
            <a:rect r="r" b="b" t="t" l="l"/>
            <a:pathLst>
              <a:path h="3388923" w="3520959">
                <a:moveTo>
                  <a:pt x="0" y="0"/>
                </a:moveTo>
                <a:lnTo>
                  <a:pt x="3520959" y="0"/>
                </a:lnTo>
                <a:lnTo>
                  <a:pt x="3520959" y="3388924"/>
                </a:lnTo>
                <a:lnTo>
                  <a:pt x="0" y="338892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522634" y="4931043"/>
            <a:ext cx="3459736" cy="3329996"/>
          </a:xfrm>
          <a:custGeom>
            <a:avLst/>
            <a:gdLst/>
            <a:ahLst/>
            <a:cxnLst/>
            <a:rect r="r" b="b" t="t" l="l"/>
            <a:pathLst>
              <a:path h="3329996" w="3459736">
                <a:moveTo>
                  <a:pt x="0" y="0"/>
                </a:moveTo>
                <a:lnTo>
                  <a:pt x="3459736" y="0"/>
                </a:lnTo>
                <a:lnTo>
                  <a:pt x="3459736" y="3329996"/>
                </a:lnTo>
                <a:lnTo>
                  <a:pt x="0" y="332999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3660701">
            <a:off x="-2624250" y="18482584"/>
            <a:ext cx="7218058" cy="4926325"/>
          </a:xfrm>
          <a:custGeom>
            <a:avLst/>
            <a:gdLst/>
            <a:ahLst/>
            <a:cxnLst/>
            <a:rect r="r" b="b" t="t" l="l"/>
            <a:pathLst>
              <a:path h="4926325" w="7218058">
                <a:moveTo>
                  <a:pt x="0" y="0"/>
                </a:moveTo>
                <a:lnTo>
                  <a:pt x="7218058" y="0"/>
                </a:lnTo>
                <a:lnTo>
                  <a:pt x="7218058" y="4926325"/>
                </a:lnTo>
                <a:lnTo>
                  <a:pt x="0" y="4926325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876673" y="4843067"/>
            <a:ext cx="615204" cy="1050451"/>
          </a:xfrm>
          <a:custGeom>
            <a:avLst/>
            <a:gdLst/>
            <a:ahLst/>
            <a:cxnLst/>
            <a:rect r="r" b="b" t="t" l="l"/>
            <a:pathLst>
              <a:path h="1050451" w="615204">
                <a:moveTo>
                  <a:pt x="0" y="0"/>
                </a:moveTo>
                <a:lnTo>
                  <a:pt x="615204" y="0"/>
                </a:lnTo>
                <a:lnTo>
                  <a:pt x="615204" y="1050451"/>
                </a:lnTo>
                <a:lnTo>
                  <a:pt x="0" y="1050451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999590" y="8399513"/>
            <a:ext cx="577589" cy="1037469"/>
          </a:xfrm>
          <a:custGeom>
            <a:avLst/>
            <a:gdLst/>
            <a:ahLst/>
            <a:cxnLst/>
            <a:rect r="r" b="b" t="t" l="l"/>
            <a:pathLst>
              <a:path h="1037469" w="577589">
                <a:moveTo>
                  <a:pt x="0" y="0"/>
                </a:moveTo>
                <a:lnTo>
                  <a:pt x="577589" y="0"/>
                </a:lnTo>
                <a:lnTo>
                  <a:pt x="577589" y="1037469"/>
                </a:lnTo>
                <a:lnTo>
                  <a:pt x="0" y="1037469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931667" y="12078588"/>
            <a:ext cx="713435" cy="962753"/>
          </a:xfrm>
          <a:custGeom>
            <a:avLst/>
            <a:gdLst/>
            <a:ahLst/>
            <a:cxnLst/>
            <a:rect r="r" b="b" t="t" l="l"/>
            <a:pathLst>
              <a:path h="962753" w="713435">
                <a:moveTo>
                  <a:pt x="0" y="0"/>
                </a:moveTo>
                <a:lnTo>
                  <a:pt x="713435" y="0"/>
                </a:lnTo>
                <a:lnTo>
                  <a:pt x="713435" y="962753"/>
                </a:lnTo>
                <a:lnTo>
                  <a:pt x="0" y="962753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922446" y="6084086"/>
            <a:ext cx="2795350" cy="14758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54"/>
              </a:lnSpc>
            </a:pPr>
            <a:r>
              <a:rPr lang="en-US" sz="3083">
                <a:solidFill>
                  <a:srgbClr val="2E1E20"/>
                </a:solidFill>
                <a:latin typeface="Arista Pro SemiBold"/>
              </a:rPr>
              <a:t>La définition et la mise en oeuvre d'actions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922446" y="9570332"/>
            <a:ext cx="2795350" cy="1052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4"/>
              </a:lnSpc>
            </a:pPr>
            <a:r>
              <a:rPr lang="en-US" sz="3283">
                <a:solidFill>
                  <a:srgbClr val="2E1E20"/>
                </a:solidFill>
                <a:latin typeface="Arista Pro SemiBold"/>
              </a:rPr>
              <a:t>La communication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0" y="1680406"/>
            <a:ext cx="15469837" cy="21922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44"/>
              </a:lnSpc>
            </a:pPr>
            <a:r>
              <a:rPr lang="en-US" sz="6317">
                <a:solidFill>
                  <a:srgbClr val="2E1E20"/>
                </a:solidFill>
                <a:latin typeface="Adigiana Toybox"/>
              </a:rPr>
              <a:t>Et si on déclarait </a:t>
            </a:r>
          </a:p>
          <a:p>
            <a:pPr algn="ctr">
              <a:lnSpc>
                <a:spcPts val="8844"/>
              </a:lnSpc>
            </a:pPr>
            <a:r>
              <a:rPr lang="en-US" sz="6317">
                <a:solidFill>
                  <a:srgbClr val="2E1E20"/>
                </a:solidFill>
                <a:latin typeface="Adigiana Toybox"/>
              </a:rPr>
              <a:t>les évènements indésirables ?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284490" y="3967022"/>
            <a:ext cx="14295426" cy="704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89"/>
              </a:lnSpc>
            </a:pPr>
            <a:r>
              <a:rPr lang="en-US" sz="4135">
                <a:solidFill>
                  <a:srgbClr val="F58371"/>
                </a:solidFill>
                <a:latin typeface="Adigiana Toybox"/>
              </a:rPr>
              <a:t>Les étapes de la gestion des évènements indésirables... 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4436133" y="5909606"/>
            <a:ext cx="10307404" cy="13347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499"/>
              </a:lnSpc>
            </a:pPr>
            <a:r>
              <a:rPr lang="en-US" sz="2799">
                <a:solidFill>
                  <a:srgbClr val="2E1E20"/>
                </a:solidFill>
                <a:latin typeface="Arista Pro SemiBold"/>
              </a:rPr>
              <a:t>A l’issue de l’analyse, des actions d’amélioration sont définies, afin d'éviter que l'évènement ne se reproduise. Ces actions pourront être priorisées.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984779" y="13452297"/>
            <a:ext cx="2795350" cy="1052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4"/>
              </a:lnSpc>
            </a:pPr>
            <a:r>
              <a:rPr lang="en-US" sz="3283">
                <a:solidFill>
                  <a:srgbClr val="2E1E20"/>
                </a:solidFill>
                <a:latin typeface="Arista Pro SemiBold"/>
              </a:rPr>
              <a:t>Le suivi du plan d'actions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4272512" y="8772056"/>
            <a:ext cx="10307404" cy="26492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499"/>
              </a:lnSpc>
            </a:pPr>
            <a:r>
              <a:rPr lang="en-US" sz="2799">
                <a:solidFill>
                  <a:srgbClr val="2E1E20"/>
                </a:solidFill>
                <a:latin typeface="Arista Pro SemiBold"/>
              </a:rPr>
              <a:t>Les actions d’amélioration déployées sont communiquées aux professionnels, au Conseil de la Vie Sociale et autres instances de la structure. </a:t>
            </a:r>
          </a:p>
          <a:p>
            <a:pPr algn="just">
              <a:lnSpc>
                <a:spcPts val="3499"/>
              </a:lnSpc>
            </a:pPr>
            <a:r>
              <a:rPr lang="en-US" sz="2799">
                <a:solidFill>
                  <a:srgbClr val="2E1E20"/>
                </a:solidFill>
                <a:latin typeface="Arista Pro SemiBold"/>
              </a:rPr>
              <a:t>Par ailleurs, un retour d'informations est réalisé à la personne concernée/à l'équipe afin d'expliquer quelles sont les suites de l'analyse de l'évènement indésirable. 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4163499" y="12053133"/>
            <a:ext cx="10416417" cy="35391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499"/>
              </a:lnSpc>
            </a:pPr>
            <a:r>
              <a:rPr lang="en-US" sz="2799">
                <a:solidFill>
                  <a:srgbClr val="2E1E20"/>
                </a:solidFill>
                <a:latin typeface="Arista Pro SemiBold"/>
              </a:rPr>
              <a:t>Le suivi du plan d'actions repose sur la définition :</a:t>
            </a:r>
          </a:p>
          <a:p>
            <a:pPr algn="just" marL="604519" indent="-302259" lvl="1">
              <a:lnSpc>
                <a:spcPts val="3499"/>
              </a:lnSpc>
              <a:buFont typeface="Arial"/>
              <a:buChar char="•"/>
            </a:pPr>
            <a:r>
              <a:rPr lang="en-US" sz="2799">
                <a:solidFill>
                  <a:srgbClr val="2E1E20"/>
                </a:solidFill>
                <a:latin typeface="Arista Pro SemiBold"/>
              </a:rPr>
              <a:t>d</a:t>
            </a:r>
            <a:r>
              <a:rPr lang="en-US" sz="2799">
                <a:solidFill>
                  <a:srgbClr val="2E1E20"/>
                </a:solidFill>
                <a:latin typeface="Arista Pro SemiBold"/>
              </a:rPr>
              <a:t>'un responsable par action d’amélioration</a:t>
            </a:r>
          </a:p>
          <a:p>
            <a:pPr algn="just" marL="604519" indent="-302259" lvl="1">
              <a:lnSpc>
                <a:spcPts val="3499"/>
              </a:lnSpc>
              <a:buFont typeface="Arial"/>
              <a:buChar char="•"/>
            </a:pPr>
            <a:r>
              <a:rPr lang="en-US" sz="2799">
                <a:solidFill>
                  <a:srgbClr val="2E1E20"/>
                </a:solidFill>
                <a:latin typeface="Arista Pro SemiBold"/>
              </a:rPr>
              <a:t>d'échéances précises</a:t>
            </a:r>
          </a:p>
          <a:p>
            <a:pPr algn="just" marL="604519" indent="-302259" lvl="1">
              <a:lnSpc>
                <a:spcPts val="3499"/>
              </a:lnSpc>
              <a:buFont typeface="Arial"/>
              <a:buChar char="•"/>
            </a:pPr>
            <a:r>
              <a:rPr lang="en-US" sz="2799">
                <a:solidFill>
                  <a:srgbClr val="2E1E20"/>
                </a:solidFill>
                <a:latin typeface="Arista Pro SemiBold"/>
              </a:rPr>
              <a:t>d' indicateurs de suivi (action à faire, en cours, réalisé, à ré-évaluer...)</a:t>
            </a:r>
          </a:p>
          <a:p>
            <a:pPr algn="just">
              <a:lnSpc>
                <a:spcPts val="3513"/>
              </a:lnSpc>
            </a:pPr>
            <a:r>
              <a:rPr lang="en-US" sz="2810">
                <a:solidFill>
                  <a:srgbClr val="2E1E20"/>
                </a:solidFill>
                <a:latin typeface="Arista Pro SemiBold"/>
              </a:rPr>
              <a:t>Il est important de suivre et d'évaluer la pertinence des actions à plus ou moins long terme afin de vérifier qu'elles diminuent le risque de survenue de l'évènement indésirable. 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4743537" y="20753024"/>
            <a:ext cx="193477" cy="366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74"/>
              </a:lnSpc>
              <a:spcBef>
                <a:spcPct val="0"/>
              </a:spcBef>
            </a:pPr>
            <a:r>
              <a:rPr lang="en-US" sz="2299">
                <a:solidFill>
                  <a:srgbClr val="000000"/>
                </a:solidFill>
                <a:latin typeface="Now"/>
              </a:rPr>
              <a:t>6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894740" y="16445802"/>
            <a:ext cx="13074926" cy="4834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804"/>
              </a:lnSpc>
            </a:pPr>
            <a:r>
              <a:rPr lang="en-US" sz="2717">
                <a:solidFill>
                  <a:srgbClr val="2D2626"/>
                </a:solidFill>
                <a:latin typeface="Arista Pro SemiBold Bold"/>
              </a:rPr>
              <a:t>En pratique, dans notre établissement...</a:t>
            </a:r>
          </a:p>
        </p:txBody>
      </p:sp>
      <p:sp>
        <p:nvSpPr>
          <p:cNvPr name="Freeform 24" id="24"/>
          <p:cNvSpPr/>
          <p:nvPr/>
        </p:nvSpPr>
        <p:spPr>
          <a:xfrm flipH="false" flipV="false" rot="0">
            <a:off x="12816313" y="15755923"/>
            <a:ext cx="1927224" cy="2066728"/>
          </a:xfrm>
          <a:custGeom>
            <a:avLst/>
            <a:gdLst/>
            <a:ahLst/>
            <a:cxnLst/>
            <a:rect r="r" b="b" t="t" l="l"/>
            <a:pathLst>
              <a:path h="2066728" w="1927224">
                <a:moveTo>
                  <a:pt x="0" y="0"/>
                </a:moveTo>
                <a:lnTo>
                  <a:pt x="1927224" y="0"/>
                </a:lnTo>
                <a:lnTo>
                  <a:pt x="1927224" y="2066728"/>
                </a:lnTo>
                <a:lnTo>
                  <a:pt x="0" y="2066728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8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1042896">
            <a:off x="9156784" y="-1100891"/>
            <a:ext cx="7295131" cy="4978927"/>
          </a:xfrm>
          <a:custGeom>
            <a:avLst/>
            <a:gdLst/>
            <a:ahLst/>
            <a:cxnLst/>
            <a:rect r="r" b="b" t="t" l="l"/>
            <a:pathLst>
              <a:path h="4978927" w="7295131">
                <a:moveTo>
                  <a:pt x="0" y="0"/>
                </a:moveTo>
                <a:lnTo>
                  <a:pt x="7295131" y="0"/>
                </a:lnTo>
                <a:lnTo>
                  <a:pt x="7295131" y="4978927"/>
                </a:lnTo>
                <a:lnTo>
                  <a:pt x="0" y="497892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013285" y="18071167"/>
            <a:ext cx="3460504" cy="4252539"/>
          </a:xfrm>
          <a:custGeom>
            <a:avLst/>
            <a:gdLst/>
            <a:ahLst/>
            <a:cxnLst/>
            <a:rect r="r" b="b" t="t" l="l"/>
            <a:pathLst>
              <a:path h="4252539" w="3460504">
                <a:moveTo>
                  <a:pt x="0" y="0"/>
                </a:moveTo>
                <a:lnTo>
                  <a:pt x="3460504" y="0"/>
                </a:lnTo>
                <a:lnTo>
                  <a:pt x="3460504" y="4252539"/>
                </a:lnTo>
                <a:lnTo>
                  <a:pt x="0" y="425253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39734" y="0"/>
            <a:ext cx="4849490" cy="2936542"/>
          </a:xfrm>
          <a:custGeom>
            <a:avLst/>
            <a:gdLst/>
            <a:ahLst/>
            <a:cxnLst/>
            <a:rect r="r" b="b" t="t" l="l"/>
            <a:pathLst>
              <a:path h="2936542" w="4849490">
                <a:moveTo>
                  <a:pt x="0" y="0"/>
                </a:moveTo>
                <a:lnTo>
                  <a:pt x="4849490" y="0"/>
                </a:lnTo>
                <a:lnTo>
                  <a:pt x="4849490" y="2936542"/>
                </a:lnTo>
                <a:lnTo>
                  <a:pt x="0" y="293654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1512246" y="20515348"/>
            <a:ext cx="14316596" cy="2992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04"/>
              </a:lnSpc>
            </a:pPr>
            <a:r>
              <a:rPr lang="en-US" sz="1717">
                <a:solidFill>
                  <a:srgbClr val="2E1E20"/>
                </a:solidFill>
                <a:latin typeface="Now"/>
              </a:rPr>
              <a:t>Travaux de la COP HANDI QualiREL Santé, 2023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3660701">
            <a:off x="-2767785" y="17408838"/>
            <a:ext cx="7218058" cy="4926325"/>
          </a:xfrm>
          <a:custGeom>
            <a:avLst/>
            <a:gdLst/>
            <a:ahLst/>
            <a:cxnLst/>
            <a:rect r="r" b="b" t="t" l="l"/>
            <a:pathLst>
              <a:path h="4926325" w="7218058">
                <a:moveTo>
                  <a:pt x="0" y="0"/>
                </a:moveTo>
                <a:lnTo>
                  <a:pt x="7218059" y="0"/>
                </a:lnTo>
                <a:lnTo>
                  <a:pt x="7218059" y="4926324"/>
                </a:lnTo>
                <a:lnTo>
                  <a:pt x="0" y="492632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-174918" y="3442852"/>
            <a:ext cx="15469837" cy="10777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44"/>
              </a:lnSpc>
            </a:pPr>
            <a:r>
              <a:rPr lang="en-US" sz="6317">
                <a:solidFill>
                  <a:srgbClr val="2E1E20"/>
                </a:solidFill>
                <a:latin typeface="Adigiana Toybox"/>
              </a:rPr>
              <a:t>Notes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4755146" y="20753024"/>
            <a:ext cx="170259" cy="366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74"/>
              </a:lnSpc>
              <a:spcBef>
                <a:spcPct val="0"/>
              </a:spcBef>
            </a:pPr>
            <a:r>
              <a:rPr lang="en-US" sz="2299">
                <a:solidFill>
                  <a:srgbClr val="000000"/>
                </a:solidFill>
                <a:latin typeface="Now"/>
              </a:rPr>
              <a:t>7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9114031" y="14525604"/>
            <a:ext cx="4829398" cy="5178979"/>
          </a:xfrm>
          <a:custGeom>
            <a:avLst/>
            <a:gdLst/>
            <a:ahLst/>
            <a:cxnLst/>
            <a:rect r="r" b="b" t="t" l="l"/>
            <a:pathLst>
              <a:path h="5178979" w="4829398">
                <a:moveTo>
                  <a:pt x="0" y="0"/>
                </a:moveTo>
                <a:lnTo>
                  <a:pt x="4829398" y="0"/>
                </a:lnTo>
                <a:lnTo>
                  <a:pt x="4829398" y="5178980"/>
                </a:lnTo>
                <a:lnTo>
                  <a:pt x="0" y="517898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AutoShape 10" id="10"/>
          <p:cNvSpPr/>
          <p:nvPr/>
        </p:nvSpPr>
        <p:spPr>
          <a:xfrm rot="-9272">
            <a:off x="1176599" y="5938030"/>
            <a:ext cx="12766802" cy="0"/>
          </a:xfrm>
          <a:prstGeom prst="line">
            <a:avLst/>
          </a:prstGeom>
          <a:ln cap="flat" w="38100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-9272">
            <a:off x="1176599" y="6675838"/>
            <a:ext cx="12766802" cy="0"/>
          </a:xfrm>
          <a:prstGeom prst="line">
            <a:avLst/>
          </a:prstGeom>
          <a:ln cap="flat" w="38100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-9272">
            <a:off x="1176599" y="7413646"/>
            <a:ext cx="12766802" cy="0"/>
          </a:xfrm>
          <a:prstGeom prst="line">
            <a:avLst/>
          </a:prstGeom>
          <a:ln cap="flat" w="38100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-9272">
            <a:off x="1176599" y="8117019"/>
            <a:ext cx="12766802" cy="0"/>
          </a:xfrm>
          <a:prstGeom prst="line">
            <a:avLst/>
          </a:prstGeom>
          <a:ln cap="flat" w="38100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-9272">
            <a:off x="1176599" y="8782204"/>
            <a:ext cx="12766802" cy="0"/>
          </a:xfrm>
          <a:prstGeom prst="line">
            <a:avLst/>
          </a:prstGeom>
          <a:ln cap="flat" w="38100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-9272">
            <a:off x="1176599" y="9520013"/>
            <a:ext cx="12766802" cy="0"/>
          </a:xfrm>
          <a:prstGeom prst="line">
            <a:avLst/>
          </a:prstGeom>
          <a:ln cap="flat" w="38100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-9272">
            <a:off x="1176599" y="10257821"/>
            <a:ext cx="12766802" cy="0"/>
          </a:xfrm>
          <a:prstGeom prst="line">
            <a:avLst/>
          </a:prstGeom>
          <a:ln cap="flat" w="38100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-9272">
            <a:off x="1176599" y="10961194"/>
            <a:ext cx="12766802" cy="0"/>
          </a:xfrm>
          <a:prstGeom prst="line">
            <a:avLst/>
          </a:prstGeom>
          <a:ln cap="flat" w="38100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-9272">
            <a:off x="1176599" y="11662379"/>
            <a:ext cx="12766802" cy="0"/>
          </a:xfrm>
          <a:prstGeom prst="line">
            <a:avLst/>
          </a:prstGeom>
          <a:ln cap="flat" w="38100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-9272">
            <a:off x="1176599" y="12327565"/>
            <a:ext cx="12766802" cy="0"/>
          </a:xfrm>
          <a:prstGeom prst="line">
            <a:avLst/>
          </a:prstGeom>
          <a:ln cap="flat" w="38100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-9272">
            <a:off x="1176599" y="13065373"/>
            <a:ext cx="12766802" cy="0"/>
          </a:xfrm>
          <a:prstGeom prst="line">
            <a:avLst/>
          </a:prstGeom>
          <a:ln cap="flat" w="38100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-9272">
            <a:off x="1176599" y="13803182"/>
            <a:ext cx="12766802" cy="0"/>
          </a:xfrm>
          <a:prstGeom prst="line">
            <a:avLst/>
          </a:prstGeom>
          <a:ln cap="flat" w="38100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-9272">
            <a:off x="1176599" y="14506554"/>
            <a:ext cx="12766802" cy="0"/>
          </a:xfrm>
          <a:prstGeom prst="line">
            <a:avLst/>
          </a:prstGeom>
          <a:ln cap="flat" w="38100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-9272">
            <a:off x="1176599" y="15207740"/>
            <a:ext cx="12766802" cy="0"/>
          </a:xfrm>
          <a:prstGeom prst="line">
            <a:avLst/>
          </a:prstGeom>
          <a:ln cap="flat" w="38100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-9272">
            <a:off x="1176599" y="15945548"/>
            <a:ext cx="12766802" cy="0"/>
          </a:xfrm>
          <a:prstGeom prst="line">
            <a:avLst/>
          </a:prstGeom>
          <a:ln cap="flat" w="38100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8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1042896">
            <a:off x="-6145649" y="-4194406"/>
            <a:ext cx="12291299" cy="8388811"/>
          </a:xfrm>
          <a:custGeom>
            <a:avLst/>
            <a:gdLst/>
            <a:ahLst/>
            <a:cxnLst/>
            <a:rect r="r" b="b" t="t" l="l"/>
            <a:pathLst>
              <a:path h="8388811" w="12291299">
                <a:moveTo>
                  <a:pt x="12291298" y="0"/>
                </a:moveTo>
                <a:lnTo>
                  <a:pt x="0" y="0"/>
                </a:lnTo>
                <a:lnTo>
                  <a:pt x="0" y="8388812"/>
                </a:lnTo>
                <a:lnTo>
                  <a:pt x="12291298" y="8388812"/>
                </a:lnTo>
                <a:lnTo>
                  <a:pt x="12291298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013285" y="18071167"/>
            <a:ext cx="3460504" cy="4252539"/>
          </a:xfrm>
          <a:custGeom>
            <a:avLst/>
            <a:gdLst/>
            <a:ahLst/>
            <a:cxnLst/>
            <a:rect r="r" b="b" t="t" l="l"/>
            <a:pathLst>
              <a:path h="4252539" w="3460504">
                <a:moveTo>
                  <a:pt x="0" y="0"/>
                </a:moveTo>
                <a:lnTo>
                  <a:pt x="3460504" y="0"/>
                </a:lnTo>
                <a:lnTo>
                  <a:pt x="3460504" y="4252539"/>
                </a:lnTo>
                <a:lnTo>
                  <a:pt x="0" y="425253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-1303310" y="20442174"/>
            <a:ext cx="14316596" cy="6040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04"/>
              </a:lnSpc>
            </a:pPr>
          </a:p>
          <a:p>
            <a:pPr algn="r">
              <a:lnSpc>
                <a:spcPts val="2404"/>
              </a:lnSpc>
            </a:pPr>
            <a:r>
              <a:rPr lang="en-US" sz="1717">
                <a:solidFill>
                  <a:srgbClr val="2E1E20"/>
                </a:solidFill>
                <a:latin typeface="Now"/>
              </a:rPr>
              <a:t>Travaux de la COP HANDI QualiREL Santé, 2023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3660701">
            <a:off x="-2767785" y="19134801"/>
            <a:ext cx="7218058" cy="4926325"/>
          </a:xfrm>
          <a:custGeom>
            <a:avLst/>
            <a:gdLst/>
            <a:ahLst/>
            <a:cxnLst/>
            <a:rect r="r" b="b" t="t" l="l"/>
            <a:pathLst>
              <a:path h="4926325" w="7218058">
                <a:moveTo>
                  <a:pt x="0" y="0"/>
                </a:moveTo>
                <a:lnTo>
                  <a:pt x="7218059" y="0"/>
                </a:lnTo>
                <a:lnTo>
                  <a:pt x="7218059" y="4926325"/>
                </a:lnTo>
                <a:lnTo>
                  <a:pt x="0" y="492632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512000" y="4934251"/>
            <a:ext cx="12938709" cy="41321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44"/>
              </a:lnSpc>
            </a:pPr>
            <a:r>
              <a:rPr lang="en-US" sz="5317">
                <a:solidFill>
                  <a:srgbClr val="2E1E20"/>
                </a:solidFill>
                <a:latin typeface="Adigiana Toybox"/>
              </a:rPr>
              <a:t>Vous souhaitez en savoir plus </a:t>
            </a:r>
          </a:p>
          <a:p>
            <a:pPr algn="ctr">
              <a:lnSpc>
                <a:spcPts val="7444"/>
              </a:lnSpc>
            </a:pPr>
            <a:r>
              <a:rPr lang="en-US" sz="5317">
                <a:solidFill>
                  <a:srgbClr val="2E1E20"/>
                </a:solidFill>
                <a:latin typeface="Adigiana Toybox"/>
              </a:rPr>
              <a:t>sur la déclaration </a:t>
            </a:r>
          </a:p>
          <a:p>
            <a:pPr algn="ctr">
              <a:lnSpc>
                <a:spcPts val="7444"/>
              </a:lnSpc>
            </a:pPr>
            <a:r>
              <a:rPr lang="en-US" sz="5317">
                <a:solidFill>
                  <a:srgbClr val="2E1E20"/>
                </a:solidFill>
                <a:latin typeface="Adigiana Toybox"/>
              </a:rPr>
              <a:t>des évènements indésirables </a:t>
            </a:r>
          </a:p>
          <a:p>
            <a:pPr algn="ctr">
              <a:lnSpc>
                <a:spcPts val="3080"/>
              </a:lnSpc>
            </a:pPr>
          </a:p>
          <a:p>
            <a:pPr algn="ctr">
              <a:lnSpc>
                <a:spcPts val="7444"/>
              </a:lnSpc>
            </a:pPr>
            <a:r>
              <a:rPr lang="en-US" sz="5317">
                <a:solidFill>
                  <a:srgbClr val="F58371"/>
                </a:solidFill>
                <a:latin typeface="Adigiana Toybox"/>
              </a:rPr>
              <a:t>Rapprochez-vous de votre encadrement ! 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2105502" y="14126122"/>
            <a:ext cx="5454498" cy="5849327"/>
          </a:xfrm>
          <a:custGeom>
            <a:avLst/>
            <a:gdLst/>
            <a:ahLst/>
            <a:cxnLst/>
            <a:rect r="r" b="b" t="t" l="l"/>
            <a:pathLst>
              <a:path h="5849327" w="5454498">
                <a:moveTo>
                  <a:pt x="0" y="0"/>
                </a:moveTo>
                <a:lnTo>
                  <a:pt x="5454498" y="0"/>
                </a:lnTo>
                <a:lnTo>
                  <a:pt x="5454498" y="5849327"/>
                </a:lnTo>
                <a:lnTo>
                  <a:pt x="0" y="584932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1512000" y="11817124"/>
            <a:ext cx="10459753" cy="1661298"/>
            <a:chOff x="0" y="0"/>
            <a:chExt cx="13946337" cy="2215063"/>
          </a:xfrm>
        </p:grpSpPr>
        <p:sp>
          <p:nvSpPr>
            <p:cNvPr name="AutoShape 9" id="9"/>
            <p:cNvSpPr/>
            <p:nvPr/>
          </p:nvSpPr>
          <p:spPr>
            <a:xfrm rot="-17579">
              <a:off x="39" y="35657"/>
              <a:ext cx="13946260" cy="0"/>
            </a:xfrm>
            <a:prstGeom prst="line">
              <a:avLst/>
            </a:prstGeom>
            <a:ln cap="flat" w="50800">
              <a:solidFill>
                <a:srgbClr val="000000"/>
              </a:solidFill>
              <a:prstDash val="sysDot"/>
              <a:headEnd type="none" len="sm" w="sm"/>
              <a:tailEnd type="none" len="sm" w="sm"/>
            </a:ln>
          </p:spPr>
        </p:sp>
        <p:sp>
          <p:nvSpPr>
            <p:cNvPr name="AutoShape 10" id="10"/>
            <p:cNvSpPr/>
            <p:nvPr/>
          </p:nvSpPr>
          <p:spPr>
            <a:xfrm rot="-17579">
              <a:off x="39" y="1109144"/>
              <a:ext cx="13946260" cy="0"/>
            </a:xfrm>
            <a:prstGeom prst="line">
              <a:avLst/>
            </a:prstGeom>
            <a:ln cap="flat" w="50800">
              <a:solidFill>
                <a:srgbClr val="000000"/>
              </a:solidFill>
              <a:prstDash val="sysDot"/>
              <a:headEnd type="none" len="sm" w="sm"/>
              <a:tailEnd type="none" len="sm" w="sm"/>
            </a:ln>
          </p:spPr>
        </p:sp>
        <p:sp>
          <p:nvSpPr>
            <p:cNvPr name="AutoShape 11" id="11"/>
            <p:cNvSpPr/>
            <p:nvPr/>
          </p:nvSpPr>
          <p:spPr>
            <a:xfrm rot="-17579">
              <a:off x="39" y="2128607"/>
              <a:ext cx="13946260" cy="0"/>
            </a:xfrm>
            <a:prstGeom prst="line">
              <a:avLst/>
            </a:prstGeom>
            <a:ln cap="flat" w="50800">
              <a:solidFill>
                <a:srgbClr val="000000"/>
              </a:solidFill>
              <a:prstDash val="sysDot"/>
              <a:headEnd type="none" len="sm" w="sm"/>
              <a:tailEnd type="none" len="sm" w="sm"/>
            </a:ln>
          </p:spPr>
        </p:sp>
      </p:grpSp>
      <p:sp>
        <p:nvSpPr>
          <p:cNvPr name="Freeform 12" id="12"/>
          <p:cNvSpPr/>
          <p:nvPr/>
        </p:nvSpPr>
        <p:spPr>
          <a:xfrm flipH="false" flipV="false" rot="1345701">
            <a:off x="12685616" y="6591368"/>
            <a:ext cx="877232" cy="1351412"/>
          </a:xfrm>
          <a:custGeom>
            <a:avLst/>
            <a:gdLst/>
            <a:ahLst/>
            <a:cxnLst/>
            <a:rect r="r" b="b" t="t" l="l"/>
            <a:pathLst>
              <a:path h="1351412" w="877232">
                <a:moveTo>
                  <a:pt x="0" y="0"/>
                </a:moveTo>
                <a:lnTo>
                  <a:pt x="877232" y="0"/>
                </a:lnTo>
                <a:lnTo>
                  <a:pt x="877232" y="1351412"/>
                </a:lnTo>
                <a:lnTo>
                  <a:pt x="0" y="135141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3" id="13"/>
          <p:cNvGrpSpPr/>
          <p:nvPr/>
        </p:nvGrpSpPr>
        <p:grpSpPr>
          <a:xfrm rot="0">
            <a:off x="1133836" y="465315"/>
            <a:ext cx="4049836" cy="4049836"/>
            <a:chOff x="0" y="0"/>
            <a:chExt cx="812800" cy="81280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A7CDCE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2452" lIns="52452" bIns="52452" rIns="52452"/>
            <a:lstStyle/>
            <a:p>
              <a:pPr algn="ctr">
                <a:lnSpc>
                  <a:spcPts val="4104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862592" y="465315"/>
            <a:ext cx="2592323" cy="1569746"/>
          </a:xfrm>
          <a:custGeom>
            <a:avLst/>
            <a:gdLst/>
            <a:ahLst/>
            <a:cxnLst/>
            <a:rect r="r" b="b" t="t" l="l"/>
            <a:pathLst>
              <a:path h="1569746" w="2592323">
                <a:moveTo>
                  <a:pt x="0" y="0"/>
                </a:moveTo>
                <a:lnTo>
                  <a:pt x="2592324" y="0"/>
                </a:lnTo>
                <a:lnTo>
                  <a:pt x="2592324" y="1569746"/>
                </a:lnTo>
                <a:lnTo>
                  <a:pt x="0" y="156974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862592" y="1626138"/>
            <a:ext cx="2592323" cy="2196405"/>
          </a:xfrm>
          <a:custGeom>
            <a:avLst/>
            <a:gdLst/>
            <a:ahLst/>
            <a:cxnLst/>
            <a:rect r="r" b="b" t="t" l="l"/>
            <a:pathLst>
              <a:path h="2196405" w="2592323">
                <a:moveTo>
                  <a:pt x="0" y="0"/>
                </a:moveTo>
                <a:lnTo>
                  <a:pt x="2592324" y="0"/>
                </a:lnTo>
                <a:lnTo>
                  <a:pt x="2592324" y="2196405"/>
                </a:lnTo>
                <a:lnTo>
                  <a:pt x="0" y="219640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2123828" y="10961601"/>
            <a:ext cx="2000808" cy="2843526"/>
          </a:xfrm>
          <a:custGeom>
            <a:avLst/>
            <a:gdLst/>
            <a:ahLst/>
            <a:cxnLst/>
            <a:rect r="r" b="b" t="t" l="l"/>
            <a:pathLst>
              <a:path h="2843526" w="2000808">
                <a:moveTo>
                  <a:pt x="0" y="0"/>
                </a:moveTo>
                <a:lnTo>
                  <a:pt x="2000808" y="0"/>
                </a:lnTo>
                <a:lnTo>
                  <a:pt x="2000808" y="2843525"/>
                </a:lnTo>
                <a:lnTo>
                  <a:pt x="0" y="284352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14754625" y="20753024"/>
            <a:ext cx="171301" cy="366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74"/>
              </a:lnSpc>
              <a:spcBef>
                <a:spcPct val="0"/>
              </a:spcBef>
            </a:pPr>
            <a:r>
              <a:rPr lang="en-US" sz="2299">
                <a:solidFill>
                  <a:srgbClr val="000000"/>
                </a:solidFill>
                <a:latin typeface="Now"/>
              </a:rPr>
              <a:t>8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3448964" y="9419999"/>
            <a:ext cx="9064780" cy="1749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374C79"/>
                </a:solidFill>
                <a:latin typeface="Adigiana Toybox"/>
              </a:rPr>
              <a:t>Nom et coordonnées de la personne à contacter : 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276632" y="1751090"/>
            <a:ext cx="3764245" cy="17931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825">
                <a:solidFill>
                  <a:srgbClr val="374C79"/>
                </a:solidFill>
                <a:latin typeface="Arista Pro SemiBold"/>
              </a:rPr>
              <a:t>AGISSONS </a:t>
            </a:r>
          </a:p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825">
                <a:solidFill>
                  <a:srgbClr val="374C79"/>
                </a:solidFill>
                <a:latin typeface="Arista Pro SemiBold"/>
              </a:rPr>
              <a:t>POUR LA SECURITÉ </a:t>
            </a:r>
          </a:p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825">
                <a:solidFill>
                  <a:srgbClr val="374C79"/>
                </a:solidFill>
                <a:latin typeface="Arista Pro SemiBold"/>
              </a:rPr>
              <a:t>DES PERSONNES ACCOMPAGNÉES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547152" y="3311334"/>
            <a:ext cx="3223203" cy="10784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12"/>
              </a:lnSpc>
              <a:spcBef>
                <a:spcPct val="0"/>
              </a:spcBef>
            </a:pPr>
            <a:r>
              <a:rPr lang="en-US" sz="1930">
                <a:solidFill>
                  <a:srgbClr val="FFFFFF"/>
                </a:solidFill>
                <a:latin typeface="Arista Pro SemiBold"/>
              </a:rPr>
              <a:t>JE SIGNALE, J'ANALYSE, JE PARTAGE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8633350" y="1262123"/>
            <a:ext cx="6110187" cy="941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58"/>
              </a:lnSpc>
            </a:pPr>
            <a:r>
              <a:rPr lang="en-US" sz="2684">
                <a:solidFill>
                  <a:srgbClr val="2E1E20"/>
                </a:solidFill>
                <a:latin typeface="Adigiana Toybox"/>
              </a:rPr>
              <a:t>Ajoutez ici le </a:t>
            </a:r>
          </a:p>
          <a:p>
            <a:pPr algn="ctr">
              <a:lnSpc>
                <a:spcPts val="3758"/>
              </a:lnSpc>
            </a:pPr>
            <a:r>
              <a:rPr lang="en-US" sz="2684">
                <a:solidFill>
                  <a:srgbClr val="2E1E20"/>
                </a:solidFill>
                <a:latin typeface="Adigiana Toybox"/>
              </a:rPr>
              <a:t>logo de votre structure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7783397" y="15472606"/>
            <a:ext cx="6110187" cy="941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58"/>
              </a:lnSpc>
            </a:pPr>
            <a:r>
              <a:rPr lang="en-US" sz="2684">
                <a:solidFill>
                  <a:srgbClr val="2E1E20"/>
                </a:solidFill>
                <a:latin typeface="Adigiana Toybox"/>
              </a:rPr>
              <a:t>Pour visionner les vidéos associées, flashez le code suivant : 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0069138" y="12009790"/>
            <a:ext cx="6110187" cy="7090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18"/>
              </a:lnSpc>
            </a:pPr>
            <a:r>
              <a:rPr lang="en-US" sz="2084">
                <a:solidFill>
                  <a:srgbClr val="2E1E20"/>
                </a:solidFill>
                <a:latin typeface="Adigiana Toybox"/>
              </a:rPr>
              <a:t>Photo </a:t>
            </a:r>
          </a:p>
          <a:p>
            <a:pPr algn="ctr">
              <a:lnSpc>
                <a:spcPts val="2918"/>
              </a:lnSpc>
            </a:pPr>
            <a:r>
              <a:rPr lang="en-US" sz="2084">
                <a:solidFill>
                  <a:srgbClr val="2E1E20"/>
                </a:solidFill>
                <a:latin typeface="Adigiana Toybox"/>
              </a:rPr>
              <a:t>Facultative</a:t>
            </a:r>
          </a:p>
        </p:txBody>
      </p:sp>
      <p:grpSp>
        <p:nvGrpSpPr>
          <p:cNvPr name="Group 26" id="26"/>
          <p:cNvGrpSpPr/>
          <p:nvPr/>
        </p:nvGrpSpPr>
        <p:grpSpPr>
          <a:xfrm rot="0">
            <a:off x="9142142" y="16750819"/>
            <a:ext cx="3392699" cy="3392699"/>
            <a:chOff x="0" y="0"/>
            <a:chExt cx="4523598" cy="4523598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4523598" cy="4523598"/>
            </a:xfrm>
            <a:custGeom>
              <a:avLst/>
              <a:gdLst/>
              <a:ahLst/>
              <a:cxnLst/>
              <a:rect r="r" b="b" t="t" l="l"/>
              <a:pathLst>
                <a:path h="4523598" w="4523598">
                  <a:moveTo>
                    <a:pt x="0" y="0"/>
                  </a:moveTo>
                  <a:lnTo>
                    <a:pt x="4523598" y="0"/>
                  </a:lnTo>
                  <a:lnTo>
                    <a:pt x="4523598" y="4523598"/>
                  </a:lnTo>
                  <a:lnTo>
                    <a:pt x="0" y="45235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DAFOuh8nYsg</dc:identifier>
  <dcterms:modified xsi:type="dcterms:W3CDTF">2011-08-01T06:04:30Z</dcterms:modified>
  <cp:revision>1</cp:revision>
  <dc:title> Et si on déclarait les EIG ? Version professionnel de terrain</dc:title>
</cp:coreProperties>
</file>