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</p:sldIdLst>
  <p:sldSz cx="15113000" cy="213741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digiana Toybox" charset="1" panose="02000500000000000000"/>
      <p:regular r:id="rId10"/>
    </p:embeddedFont>
    <p:embeddedFont>
      <p:font typeface="Adigiana Toybox Bold" charset="1" panose="02000500000000000000"/>
      <p:regular r:id="rId11"/>
    </p:embeddedFont>
    <p:embeddedFont>
      <p:font typeface="Adigiana Toybox Italics" charset="1" panose="02000500000000000000"/>
      <p:regular r:id="rId12"/>
    </p:embeddedFont>
    <p:embeddedFont>
      <p:font typeface="Adigiana Toybox Bold Italics" charset="1" panose="02000500000000000000"/>
      <p:regular r:id="rId13"/>
    </p:embeddedFont>
    <p:embeddedFont>
      <p:font typeface="Arista Pro SemiBold" charset="1" panose="02000506020000020004"/>
      <p:regular r:id="rId14"/>
    </p:embeddedFont>
    <p:embeddedFont>
      <p:font typeface="Arista Pro SemiBold Bold" charset="1" panose="02000506020000020004"/>
      <p:regular r:id="rId15"/>
    </p:embeddedFont>
    <p:embeddedFont>
      <p:font typeface="Now" charset="1" panose="00000500000000000000"/>
      <p:regular r:id="rId16"/>
    </p:embeddedFont>
    <p:embeddedFont>
      <p:font typeface="Now Bold" charset="1" panose="00000600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19" Target="slides/slide2.xml" Type="http://schemas.openxmlformats.org/officeDocument/2006/relationships/slide"/><Relationship Id="rId2" Target="presProps.xml" Type="http://schemas.openxmlformats.org/officeDocument/2006/relationships/presProps"/><Relationship Id="rId20" Target="slides/slide3.xml" Type="http://schemas.openxmlformats.org/officeDocument/2006/relationships/slide"/><Relationship Id="rId21" Target="slides/slide4.xml" Type="http://schemas.openxmlformats.org/officeDocument/2006/relationships/slide"/><Relationship Id="rId22" Target="slides/slide5.xml" Type="http://schemas.openxmlformats.org/officeDocument/2006/relationships/slide"/><Relationship Id="rId23" Target="slides/slide6.xml" Type="http://schemas.openxmlformats.org/officeDocument/2006/relationships/slide"/><Relationship Id="rId24" Target="slides/slide7.xml" Type="http://schemas.openxmlformats.org/officeDocument/2006/relationships/slide"/><Relationship Id="rId25" Target="slides/slide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25.png" Type="http://schemas.openxmlformats.org/officeDocument/2006/relationships/image"/><Relationship Id="rId13" Target="../media/image26.svg" Type="http://schemas.openxmlformats.org/officeDocument/2006/relationships/image"/><Relationship Id="rId14" Target="../media/image27.png" Type="http://schemas.openxmlformats.org/officeDocument/2006/relationships/image"/><Relationship Id="rId15" Target="../media/image28.svg" Type="http://schemas.openxmlformats.org/officeDocument/2006/relationships/image"/><Relationship Id="rId16" Target="../media/image29.png" Type="http://schemas.openxmlformats.org/officeDocument/2006/relationships/image"/><Relationship Id="rId17" Target="../media/image30.svg" Type="http://schemas.openxmlformats.org/officeDocument/2006/relationships/image"/><Relationship Id="rId18" Target="../media/image31.png" Type="http://schemas.openxmlformats.org/officeDocument/2006/relationships/image"/><Relationship Id="rId19" Target="../media/image32.svg" Type="http://schemas.openxmlformats.org/officeDocument/2006/relationships/image"/><Relationship Id="rId2" Target="../media/image15.png" Type="http://schemas.openxmlformats.org/officeDocument/2006/relationships/image"/><Relationship Id="rId20" Target="../media/image33.png" Type="http://schemas.openxmlformats.org/officeDocument/2006/relationships/image"/><Relationship Id="rId21" Target="../media/image34.svg" Type="http://schemas.openxmlformats.org/officeDocument/2006/relationships/image"/><Relationship Id="rId22" Target="../media/image1.png" Type="http://schemas.openxmlformats.org/officeDocument/2006/relationships/image"/><Relationship Id="rId23" Target="../media/image2.svg" Type="http://schemas.openxmlformats.org/officeDocument/2006/relationships/image"/><Relationship Id="rId24" Target="../media/image10.png" Type="http://schemas.openxmlformats.org/officeDocument/2006/relationships/image"/><Relationship Id="rId25" Target="../media/image11.svg" Type="http://schemas.openxmlformats.org/officeDocument/2006/relationships/image"/><Relationship Id="rId26" Target="../media/image3.png" Type="http://schemas.openxmlformats.org/officeDocument/2006/relationships/image"/><Relationship Id="rId27" Target="../media/image4.svg" Type="http://schemas.openxmlformats.org/officeDocument/2006/relationships/image"/><Relationship Id="rId28" Target="../media/image12.png" Type="http://schemas.openxmlformats.org/officeDocument/2006/relationships/image"/><Relationship Id="rId29" Target="../media/image5.png" Type="http://schemas.openxmlformats.org/officeDocument/2006/relationships/image"/><Relationship Id="rId3" Target="../media/image16.svg" Type="http://schemas.openxmlformats.org/officeDocument/2006/relationships/image"/><Relationship Id="rId30" Target="../media/image6.svg" Type="http://schemas.openxmlformats.org/officeDocument/2006/relationships/image"/><Relationship Id="rId31" Target="../media/image7.pn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11" Target="../media/image24.svg" Type="http://schemas.openxmlformats.org/officeDocument/2006/relationships/image"/><Relationship Id="rId12" Target="../media/image1.png" Type="http://schemas.openxmlformats.org/officeDocument/2006/relationships/image"/><Relationship Id="rId13" Target="../media/image2.svg" Type="http://schemas.openxmlformats.org/officeDocument/2006/relationships/image"/><Relationship Id="rId14" Target="../media/image10.png" Type="http://schemas.openxmlformats.org/officeDocument/2006/relationships/image"/><Relationship Id="rId15" Target="../media/image11.svg" Type="http://schemas.openxmlformats.org/officeDocument/2006/relationships/image"/><Relationship Id="rId16" Target="../media/image3.png" Type="http://schemas.openxmlformats.org/officeDocument/2006/relationships/image"/><Relationship Id="rId17" Target="../media/image4.svg" Type="http://schemas.openxmlformats.org/officeDocument/2006/relationships/image"/><Relationship Id="rId18" Target="../media/image35.png" Type="http://schemas.openxmlformats.org/officeDocument/2006/relationships/image"/><Relationship Id="rId19" Target="../media/image5.png" Type="http://schemas.openxmlformats.org/officeDocument/2006/relationships/image"/><Relationship Id="rId2" Target="../media/image15.png" Type="http://schemas.openxmlformats.org/officeDocument/2006/relationships/image"/><Relationship Id="rId20" Target="../media/image6.svg" Type="http://schemas.openxmlformats.org/officeDocument/2006/relationships/image"/><Relationship Id="rId21" Target="../media/image36.png" Type="http://schemas.openxmlformats.org/officeDocument/2006/relationships/image"/><Relationship Id="rId22" Target="../media/image37.png" Type="http://schemas.openxmlformats.org/officeDocument/2006/relationships/image"/><Relationship Id="rId23" Target="../media/image38.png" Type="http://schemas.openxmlformats.org/officeDocument/2006/relationships/image"/><Relationship Id="rId24" Target="../media/image39.png" Type="http://schemas.openxmlformats.org/officeDocument/2006/relationships/image"/><Relationship Id="rId25" Target="../media/image40.png" Type="http://schemas.openxmlformats.org/officeDocument/2006/relationships/image"/><Relationship Id="rId26" Target="../media/image41.svg" Type="http://schemas.openxmlformats.org/officeDocument/2006/relationships/image"/><Relationship Id="rId27" Target="../media/image7.png" Type="http://schemas.openxmlformats.org/officeDocument/2006/relationships/image"/><Relationship Id="rId28" Target="../media/image42.png" Type="http://schemas.openxmlformats.org/officeDocument/2006/relationships/image"/><Relationship Id="rId29" Target="../media/image43.svg" Type="http://schemas.openxmlformats.org/officeDocument/2006/relationships/image"/><Relationship Id="rId3" Target="../media/image16.svg" Type="http://schemas.openxmlformats.org/officeDocument/2006/relationships/image"/><Relationship Id="rId30" Target="../media/image44.png" Type="http://schemas.openxmlformats.org/officeDocument/2006/relationships/image"/><Relationship Id="rId31" Target="../media/image45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21.png" Type="http://schemas.openxmlformats.org/officeDocument/2006/relationships/image"/><Relationship Id="rId9" Target="../media/image22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svg" Type="http://schemas.openxmlformats.org/officeDocument/2006/relationships/image"/><Relationship Id="rId11" Target="../media/image19.png" Type="http://schemas.openxmlformats.org/officeDocument/2006/relationships/image"/><Relationship Id="rId12" Target="../media/image20.svg" Type="http://schemas.openxmlformats.org/officeDocument/2006/relationships/image"/><Relationship Id="rId13" Target="../media/image21.png" Type="http://schemas.openxmlformats.org/officeDocument/2006/relationships/image"/><Relationship Id="rId14" Target="../media/image22.svg" Type="http://schemas.openxmlformats.org/officeDocument/2006/relationships/image"/><Relationship Id="rId15" Target="../media/image23.png" Type="http://schemas.openxmlformats.org/officeDocument/2006/relationships/image"/><Relationship Id="rId16" Target="../media/image24.svg" Type="http://schemas.openxmlformats.org/officeDocument/2006/relationships/image"/><Relationship Id="rId17" Target="../media/image7.png" Type="http://schemas.openxmlformats.org/officeDocument/2006/relationships/image"/><Relationship Id="rId18" Target="../media/image1.png" Type="http://schemas.openxmlformats.org/officeDocument/2006/relationships/image"/><Relationship Id="rId19" Target="../media/image2.svg" Type="http://schemas.openxmlformats.org/officeDocument/2006/relationships/image"/><Relationship Id="rId2" Target="../media/image10.png" Type="http://schemas.openxmlformats.org/officeDocument/2006/relationships/image"/><Relationship Id="rId20" Target="../media/image46.png" Type="http://schemas.openxmlformats.org/officeDocument/2006/relationships/image"/><Relationship Id="rId21" Target="../media/image47.svg" Type="http://schemas.openxmlformats.org/officeDocument/2006/relationships/image"/><Relationship Id="rId22" Target="../media/image48.png" Type="http://schemas.openxmlformats.org/officeDocument/2006/relationships/image"/><Relationship Id="rId23" Target="../media/image49.svg" Type="http://schemas.openxmlformats.org/officeDocument/2006/relationships/image"/><Relationship Id="rId24" Target="../media/image50.png" Type="http://schemas.openxmlformats.org/officeDocument/2006/relationships/image"/><Relationship Id="rId25" Target="../media/image51.svg" Type="http://schemas.openxmlformats.org/officeDocument/2006/relationships/image"/><Relationship Id="rId26" Target="../media/image52.png" Type="http://schemas.openxmlformats.org/officeDocument/2006/relationships/image"/><Relationship Id="rId27" Target="../media/image53.svg" Type="http://schemas.openxmlformats.org/officeDocument/2006/relationships/image"/><Relationship Id="rId28" Target="../media/image54.png" Type="http://schemas.openxmlformats.org/officeDocument/2006/relationships/image"/><Relationship Id="rId29" Target="../media/image55.svg" Type="http://schemas.openxmlformats.org/officeDocument/2006/relationships/image"/><Relationship Id="rId3" Target="../media/image11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5.png" Type="http://schemas.openxmlformats.org/officeDocument/2006/relationships/image"/><Relationship Id="rId7" Target="../media/image15.png" Type="http://schemas.openxmlformats.org/officeDocument/2006/relationships/image"/><Relationship Id="rId8" Target="../media/image16.svg" Type="http://schemas.openxmlformats.org/officeDocument/2006/relationships/image"/><Relationship Id="rId9" Target="../media/image17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svg" Type="http://schemas.openxmlformats.org/officeDocument/2006/relationships/image"/><Relationship Id="rId11" Target="../media/image58.png" Type="http://schemas.openxmlformats.org/officeDocument/2006/relationships/image"/><Relationship Id="rId12" Target="../media/image59.svg" Type="http://schemas.openxmlformats.org/officeDocument/2006/relationships/image"/><Relationship Id="rId13" Target="../media/image23.png" Type="http://schemas.openxmlformats.org/officeDocument/2006/relationships/image"/><Relationship Id="rId14" Target="../media/image24.svg" Type="http://schemas.openxmlformats.org/officeDocument/2006/relationships/image"/><Relationship Id="rId15" Target="../media/image1.png" Type="http://schemas.openxmlformats.org/officeDocument/2006/relationships/image"/><Relationship Id="rId16" Target="../media/image2.svg" Type="http://schemas.openxmlformats.org/officeDocument/2006/relationships/image"/><Relationship Id="rId17" Target="../media/image46.png" Type="http://schemas.openxmlformats.org/officeDocument/2006/relationships/image"/><Relationship Id="rId18" Target="../media/image47.svg" Type="http://schemas.openxmlformats.org/officeDocument/2006/relationships/image"/><Relationship Id="rId19" Target="../media/image48.png" Type="http://schemas.openxmlformats.org/officeDocument/2006/relationships/image"/><Relationship Id="rId2" Target="../media/image10.png" Type="http://schemas.openxmlformats.org/officeDocument/2006/relationships/image"/><Relationship Id="rId20" Target="../media/image49.svg" Type="http://schemas.openxmlformats.org/officeDocument/2006/relationships/image"/><Relationship Id="rId21" Target="../media/image60.png" Type="http://schemas.openxmlformats.org/officeDocument/2006/relationships/image"/><Relationship Id="rId22" Target="../media/image61.svg" Type="http://schemas.openxmlformats.org/officeDocument/2006/relationships/image"/><Relationship Id="rId23" Target="../media/image7.png" Type="http://schemas.openxmlformats.org/officeDocument/2006/relationships/image"/><Relationship Id="rId3" Target="../media/image11.svg" Type="http://schemas.openxmlformats.org/officeDocument/2006/relationships/image"/><Relationship Id="rId4" Target="../media/image56.png" Type="http://schemas.openxmlformats.org/officeDocument/2006/relationships/image"/><Relationship Id="rId5" Target="../media/image57.svg" Type="http://schemas.openxmlformats.org/officeDocument/2006/relationships/image"/><Relationship Id="rId6" Target="../media/image3.png" Type="http://schemas.openxmlformats.org/officeDocument/2006/relationships/image"/><Relationship Id="rId7" Target="../media/image4.svg" Type="http://schemas.openxmlformats.org/officeDocument/2006/relationships/image"/><Relationship Id="rId8" Target="../media/image35.png" Type="http://schemas.openxmlformats.org/officeDocument/2006/relationships/image"/><Relationship Id="rId9" Target="../media/image17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svg" Type="http://schemas.openxmlformats.org/officeDocument/2006/relationships/image"/><Relationship Id="rId11" Target="../media/image15.png" Type="http://schemas.openxmlformats.org/officeDocument/2006/relationships/image"/><Relationship Id="rId12" Target="../media/image16.svg" Type="http://schemas.openxmlformats.org/officeDocument/2006/relationships/image"/><Relationship Id="rId13" Target="../media/image21.png" Type="http://schemas.openxmlformats.org/officeDocument/2006/relationships/image"/><Relationship Id="rId14" Target="../media/image22.svg" Type="http://schemas.openxmlformats.org/officeDocument/2006/relationships/image"/><Relationship Id="rId15" Target="../media/image1.png" Type="http://schemas.openxmlformats.org/officeDocument/2006/relationships/image"/><Relationship Id="rId16" Target="../media/image2.svg" Type="http://schemas.openxmlformats.org/officeDocument/2006/relationships/image"/><Relationship Id="rId17" Target="../media/image50.png" Type="http://schemas.openxmlformats.org/officeDocument/2006/relationships/image"/><Relationship Id="rId18" Target="../media/image51.svg" Type="http://schemas.openxmlformats.org/officeDocument/2006/relationships/image"/><Relationship Id="rId19" Target="../media/image52.png" Type="http://schemas.openxmlformats.org/officeDocument/2006/relationships/image"/><Relationship Id="rId2" Target="../media/image10.png" Type="http://schemas.openxmlformats.org/officeDocument/2006/relationships/image"/><Relationship Id="rId20" Target="../media/image53.svg" Type="http://schemas.openxmlformats.org/officeDocument/2006/relationships/image"/><Relationship Id="rId21" Target="../media/image54.png" Type="http://schemas.openxmlformats.org/officeDocument/2006/relationships/image"/><Relationship Id="rId22" Target="../media/image55.svg" Type="http://schemas.openxmlformats.org/officeDocument/2006/relationships/image"/><Relationship Id="rId23" Target="../media/image7.png" Type="http://schemas.openxmlformats.org/officeDocument/2006/relationships/image"/><Relationship Id="rId3" Target="../media/image11.svg" Type="http://schemas.openxmlformats.org/officeDocument/2006/relationships/image"/><Relationship Id="rId4" Target="../media/image62.png" Type="http://schemas.openxmlformats.org/officeDocument/2006/relationships/image"/><Relationship Id="rId5" Target="../media/image63.svg" Type="http://schemas.openxmlformats.org/officeDocument/2006/relationships/image"/><Relationship Id="rId6" Target="../media/image3.png" Type="http://schemas.openxmlformats.org/officeDocument/2006/relationships/image"/><Relationship Id="rId7" Target="../media/image4.svg" Type="http://schemas.openxmlformats.org/officeDocument/2006/relationships/image"/><Relationship Id="rId8" Target="../media/image35.png" Type="http://schemas.openxmlformats.org/officeDocument/2006/relationships/image"/><Relationship Id="rId9" Target="../media/image19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svg" Type="http://schemas.openxmlformats.org/officeDocument/2006/relationships/image"/><Relationship Id="rId11" Target="../media/image7.png" Type="http://schemas.openxmlformats.org/officeDocument/2006/relationships/image"/><Relationship Id="rId12" Target="../media/image23.png" Type="http://schemas.openxmlformats.org/officeDocument/2006/relationships/image"/><Relationship Id="rId13" Target="../media/image24.svg" Type="http://schemas.openxmlformats.org/officeDocument/2006/relationships/image"/><Relationship Id="rId14" Target="../media/image46.png" Type="http://schemas.openxmlformats.org/officeDocument/2006/relationships/image"/><Relationship Id="rId15" Target="../media/image47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48.png" Type="http://schemas.openxmlformats.org/officeDocument/2006/relationships/image"/><Relationship Id="rId19" Target="../media/image49.svg" Type="http://schemas.openxmlformats.org/officeDocument/2006/relationships/image"/><Relationship Id="rId2" Target="../media/image10.png" Type="http://schemas.openxmlformats.org/officeDocument/2006/relationships/image"/><Relationship Id="rId20" Target="../media/image62.png" Type="http://schemas.openxmlformats.org/officeDocument/2006/relationships/image"/><Relationship Id="rId21" Target="../media/image63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24" Target="../media/image50.png" Type="http://schemas.openxmlformats.org/officeDocument/2006/relationships/image"/><Relationship Id="rId25" Target="../media/image51.svg" Type="http://schemas.openxmlformats.org/officeDocument/2006/relationships/image"/><Relationship Id="rId26" Target="../media/image15.png" Type="http://schemas.openxmlformats.org/officeDocument/2006/relationships/image"/><Relationship Id="rId27" Target="../media/image16.svg" Type="http://schemas.openxmlformats.org/officeDocument/2006/relationships/image"/><Relationship Id="rId28" Target="../media/image52.png" Type="http://schemas.openxmlformats.org/officeDocument/2006/relationships/image"/><Relationship Id="rId29" Target="../media/image53.svg" Type="http://schemas.openxmlformats.org/officeDocument/2006/relationships/image"/><Relationship Id="rId3" Target="../media/image11.svg" Type="http://schemas.openxmlformats.org/officeDocument/2006/relationships/image"/><Relationship Id="rId30" Target="../media/image54.png" Type="http://schemas.openxmlformats.org/officeDocument/2006/relationships/image"/><Relationship Id="rId31" Target="../media/image55.svg" Type="http://schemas.openxmlformats.org/officeDocument/2006/relationships/image"/><Relationship Id="rId32" Target="../media/image44.png" Type="http://schemas.openxmlformats.org/officeDocument/2006/relationships/image"/><Relationship Id="rId33" Target="../media/image45.svg" Type="http://schemas.openxmlformats.org/officeDocument/2006/relationships/image"/><Relationship Id="rId34" Target="../media/image64.png" Type="http://schemas.openxmlformats.org/officeDocument/2006/relationships/image"/><Relationship Id="rId35" Target="../media/image65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5.png" Type="http://schemas.openxmlformats.org/officeDocument/2006/relationships/image"/><Relationship Id="rId7" Target="../media/image1.png" Type="http://schemas.openxmlformats.org/officeDocument/2006/relationships/image"/><Relationship Id="rId8" Target="../media/image2.svg" Type="http://schemas.openxmlformats.org/officeDocument/2006/relationships/image"/><Relationship Id="rId9" Target="../media/image19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.svg" Type="http://schemas.openxmlformats.org/officeDocument/2006/relationships/image"/><Relationship Id="rId11" Target="../media/image12.pn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66.png" Type="http://schemas.openxmlformats.org/officeDocument/2006/relationships/image"/><Relationship Id="rId15" Target="../media/image67.svg" Type="http://schemas.openxmlformats.org/officeDocument/2006/relationships/image"/><Relationship Id="rId16" Target="../media/image68.png" Type="http://schemas.openxmlformats.org/officeDocument/2006/relationships/image"/><Relationship Id="rId17" Target="../media/image69.svg" Type="http://schemas.openxmlformats.org/officeDocument/2006/relationships/image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7.png" Type="http://schemas.openxmlformats.org/officeDocument/2006/relationships/image"/><Relationship Id="rId9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3660701">
            <a:off x="-4236897" y="17503124"/>
            <a:ext cx="10472663" cy="7147593"/>
          </a:xfrm>
          <a:custGeom>
            <a:avLst/>
            <a:gdLst/>
            <a:ahLst/>
            <a:cxnLst/>
            <a:rect r="r" b="b" t="t" l="l"/>
            <a:pathLst>
              <a:path h="7147593" w="10472663">
                <a:moveTo>
                  <a:pt x="0" y="0"/>
                </a:moveTo>
                <a:lnTo>
                  <a:pt x="10472664" y="0"/>
                </a:lnTo>
                <a:lnTo>
                  <a:pt x="10472664" y="7147593"/>
                </a:lnTo>
                <a:lnTo>
                  <a:pt x="0" y="7147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197551">
            <a:off x="12803818" y="18776978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40"/>
                </a:lnTo>
                <a:lnTo>
                  <a:pt x="0" y="42525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500923"/>
            <a:ext cx="15043819" cy="51348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63"/>
              </a:lnSpc>
            </a:pPr>
            <a:r>
              <a:rPr lang="en-US" sz="9617">
                <a:solidFill>
                  <a:srgbClr val="2E1E20"/>
                </a:solidFill>
                <a:latin typeface="Adigiana Toybox Bold"/>
              </a:rPr>
              <a:t>Et si on déclarait </a:t>
            </a:r>
          </a:p>
          <a:p>
            <a:pPr algn="ctr">
              <a:lnSpc>
                <a:spcPts val="13743"/>
              </a:lnSpc>
            </a:pPr>
            <a:r>
              <a:rPr lang="en-US" sz="9816">
                <a:solidFill>
                  <a:srgbClr val="2E1E20"/>
                </a:solidFill>
                <a:latin typeface="Adigiana Toybox Bold"/>
              </a:rPr>
              <a:t>les Evènements Indésirables  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1345701">
            <a:off x="12019358" y="7114353"/>
            <a:ext cx="2407898" cy="3709465"/>
          </a:xfrm>
          <a:custGeom>
            <a:avLst/>
            <a:gdLst/>
            <a:ahLst/>
            <a:cxnLst/>
            <a:rect r="r" b="b" t="t" l="l"/>
            <a:pathLst>
              <a:path h="3709465" w="2407898">
                <a:moveTo>
                  <a:pt x="0" y="0"/>
                </a:moveTo>
                <a:lnTo>
                  <a:pt x="2407899" y="0"/>
                </a:lnTo>
                <a:lnTo>
                  <a:pt x="2407899" y="3709465"/>
                </a:lnTo>
                <a:lnTo>
                  <a:pt x="0" y="37094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09314" y="11738970"/>
            <a:ext cx="6151712" cy="6597010"/>
          </a:xfrm>
          <a:custGeom>
            <a:avLst/>
            <a:gdLst/>
            <a:ahLst/>
            <a:cxnLst/>
            <a:rect r="r" b="b" t="t" l="l"/>
            <a:pathLst>
              <a:path h="6597010" w="6151712">
                <a:moveTo>
                  <a:pt x="0" y="0"/>
                </a:moveTo>
                <a:lnTo>
                  <a:pt x="6151712" y="0"/>
                </a:lnTo>
                <a:lnTo>
                  <a:pt x="6151712" y="6597010"/>
                </a:lnTo>
                <a:lnTo>
                  <a:pt x="0" y="65970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075650" y="11738970"/>
            <a:ext cx="6458421" cy="7998044"/>
          </a:xfrm>
          <a:custGeom>
            <a:avLst/>
            <a:gdLst/>
            <a:ahLst/>
            <a:cxnLst/>
            <a:rect r="r" b="b" t="t" l="l"/>
            <a:pathLst>
              <a:path h="7998044" w="6458421">
                <a:moveTo>
                  <a:pt x="0" y="0"/>
                </a:moveTo>
                <a:lnTo>
                  <a:pt x="6458420" y="0"/>
                </a:lnTo>
                <a:lnTo>
                  <a:pt x="6458420" y="7998044"/>
                </a:lnTo>
                <a:lnTo>
                  <a:pt x="0" y="799804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1042896">
            <a:off x="-7268512" y="-6622177"/>
            <a:ext cx="15084936" cy="10295469"/>
          </a:xfrm>
          <a:custGeom>
            <a:avLst/>
            <a:gdLst/>
            <a:ahLst/>
            <a:cxnLst/>
            <a:rect r="r" b="b" t="t" l="l"/>
            <a:pathLst>
              <a:path h="10295469" w="15084936">
                <a:moveTo>
                  <a:pt x="15084937" y="0"/>
                </a:moveTo>
                <a:lnTo>
                  <a:pt x="0" y="0"/>
                </a:lnTo>
                <a:lnTo>
                  <a:pt x="0" y="10295469"/>
                </a:lnTo>
                <a:lnTo>
                  <a:pt x="15084937" y="10295469"/>
                </a:lnTo>
                <a:lnTo>
                  <a:pt x="15084937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331644" y="538353"/>
            <a:ext cx="4049836" cy="4049836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7CDCE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2452" lIns="52452" bIns="52452" rIns="52452"/>
            <a:lstStyle/>
            <a:p>
              <a:pPr algn="ctr">
                <a:lnSpc>
                  <a:spcPts val="4104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2060400" y="538353"/>
            <a:ext cx="2592323" cy="1569746"/>
          </a:xfrm>
          <a:custGeom>
            <a:avLst/>
            <a:gdLst/>
            <a:ahLst/>
            <a:cxnLst/>
            <a:rect r="r" b="b" t="t" l="l"/>
            <a:pathLst>
              <a:path h="1569746" w="2592323">
                <a:moveTo>
                  <a:pt x="0" y="0"/>
                </a:moveTo>
                <a:lnTo>
                  <a:pt x="2592323" y="0"/>
                </a:lnTo>
                <a:lnTo>
                  <a:pt x="2592323" y="1569746"/>
                </a:lnTo>
                <a:lnTo>
                  <a:pt x="0" y="156974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060400" y="1699176"/>
            <a:ext cx="2592323" cy="2196405"/>
          </a:xfrm>
          <a:custGeom>
            <a:avLst/>
            <a:gdLst/>
            <a:ahLst/>
            <a:cxnLst/>
            <a:rect r="r" b="b" t="t" l="l"/>
            <a:pathLst>
              <a:path h="2196405" w="2592323">
                <a:moveTo>
                  <a:pt x="0" y="0"/>
                </a:moveTo>
                <a:lnTo>
                  <a:pt x="2592323" y="0"/>
                </a:lnTo>
                <a:lnTo>
                  <a:pt x="2592323" y="2196405"/>
                </a:lnTo>
                <a:lnTo>
                  <a:pt x="0" y="219640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474439" y="1824128"/>
            <a:ext cx="3764245" cy="1793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AGISSONS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POUR LA SECURITÉ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DES PERSONNES ACCOMPAGNÉES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744960" y="3384372"/>
            <a:ext cx="3223203" cy="1078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12"/>
              </a:lnSpc>
              <a:spcBef>
                <a:spcPct val="0"/>
              </a:spcBef>
            </a:pPr>
            <a:r>
              <a:rPr lang="en-US" sz="1930">
                <a:solidFill>
                  <a:srgbClr val="FFFFFF"/>
                </a:solidFill>
                <a:latin typeface="Arista Pro SemiBold"/>
              </a:rPr>
              <a:t>JE SIGNALE, J'ANALYSE, JE PARTAGE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009813" y="1621814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Ajoutez ici le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logo de votre structure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514822" y="12841433"/>
            <a:ext cx="5775947" cy="5151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Retrouvez dans ce livret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les points clés sur :</a:t>
            </a:r>
          </a:p>
          <a:p>
            <a:pPr algn="ctr">
              <a:lnSpc>
                <a:spcPts val="3198"/>
              </a:lnSpc>
            </a:pPr>
            <a:r>
              <a:rPr lang="en-US" sz="2284">
                <a:solidFill>
                  <a:srgbClr val="374C79"/>
                </a:solidFill>
                <a:latin typeface="Adigiana Toybox"/>
              </a:rPr>
              <a:t> 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C'est quoi un évènement indésirable associé aux actes de soins et d'accompagnement ?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A quoi ça sert de déclarer un évènement indésirable ?</a:t>
            </a:r>
          </a:p>
          <a:p>
            <a:pPr marL="579641" indent="-289821" lvl="1">
              <a:lnSpc>
                <a:spcPts val="3758"/>
              </a:lnSpc>
              <a:buFont typeface="Arial"/>
              <a:buChar char="•"/>
            </a:pPr>
            <a:r>
              <a:rPr lang="en-US" sz="2684">
                <a:solidFill>
                  <a:srgbClr val="374C79"/>
                </a:solidFill>
                <a:latin typeface="Adigiana Toybox"/>
              </a:rPr>
              <a:t>Quelles sont les étapes de la démarche de gestion des évènements indésirables ?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605772" y="20352703"/>
            <a:ext cx="6939756" cy="5505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4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Now"/>
              </a:rPr>
              <a:t>Livret issu des travaux de la COP HANDI, QualiREL Santé, 2023</a:t>
            </a:r>
          </a:p>
          <a:p>
            <a:pPr algn="ctr">
              <a:lnSpc>
                <a:spcPts val="224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Now"/>
              </a:rPr>
              <a:t>Visuels disponibles au format "flyer"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775024" y="20884198"/>
            <a:ext cx="112216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691658" y="14910826"/>
            <a:ext cx="4660005" cy="4485255"/>
          </a:xfrm>
          <a:custGeom>
            <a:avLst/>
            <a:gdLst/>
            <a:ahLst/>
            <a:cxnLst/>
            <a:rect r="r" b="b" t="t" l="l"/>
            <a:pathLst>
              <a:path h="4485255" w="4660005">
                <a:moveTo>
                  <a:pt x="0" y="0"/>
                </a:moveTo>
                <a:lnTo>
                  <a:pt x="4660005" y="0"/>
                </a:lnTo>
                <a:lnTo>
                  <a:pt x="4660005" y="4485254"/>
                </a:lnTo>
                <a:lnTo>
                  <a:pt x="0" y="4485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09326" y="14791078"/>
            <a:ext cx="4670124" cy="4494994"/>
          </a:xfrm>
          <a:custGeom>
            <a:avLst/>
            <a:gdLst/>
            <a:ahLst/>
            <a:cxnLst/>
            <a:rect r="r" b="b" t="t" l="l"/>
            <a:pathLst>
              <a:path h="4494994" w="4670124">
                <a:moveTo>
                  <a:pt x="0" y="0"/>
                </a:moveTo>
                <a:lnTo>
                  <a:pt x="4670124" y="0"/>
                </a:lnTo>
                <a:lnTo>
                  <a:pt x="4670124" y="4494994"/>
                </a:lnTo>
                <a:lnTo>
                  <a:pt x="0" y="44949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46899" y="10258967"/>
            <a:ext cx="4674762" cy="4499458"/>
          </a:xfrm>
          <a:custGeom>
            <a:avLst/>
            <a:gdLst/>
            <a:ahLst/>
            <a:cxnLst/>
            <a:rect r="r" b="b" t="t" l="l"/>
            <a:pathLst>
              <a:path h="4499458" w="4674762">
                <a:moveTo>
                  <a:pt x="0" y="0"/>
                </a:moveTo>
                <a:lnTo>
                  <a:pt x="4674761" y="0"/>
                </a:lnTo>
                <a:lnTo>
                  <a:pt x="4674761" y="4499459"/>
                </a:lnTo>
                <a:lnTo>
                  <a:pt x="0" y="44994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436132" y="10280580"/>
            <a:ext cx="4578976" cy="4407265"/>
          </a:xfrm>
          <a:custGeom>
            <a:avLst/>
            <a:gdLst/>
            <a:ahLst/>
            <a:cxnLst/>
            <a:rect r="r" b="b" t="t" l="l"/>
            <a:pathLst>
              <a:path h="4407265" w="4578976">
                <a:moveTo>
                  <a:pt x="0" y="0"/>
                </a:moveTo>
                <a:lnTo>
                  <a:pt x="4578976" y="0"/>
                </a:lnTo>
                <a:lnTo>
                  <a:pt x="4578976" y="4407265"/>
                </a:lnTo>
                <a:lnTo>
                  <a:pt x="0" y="44072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383855" y="10258967"/>
            <a:ext cx="4500064" cy="4331311"/>
          </a:xfrm>
          <a:custGeom>
            <a:avLst/>
            <a:gdLst/>
            <a:ahLst/>
            <a:cxnLst/>
            <a:rect r="r" b="b" t="t" l="l"/>
            <a:pathLst>
              <a:path h="4331311" w="4500064">
                <a:moveTo>
                  <a:pt x="0" y="0"/>
                </a:moveTo>
                <a:lnTo>
                  <a:pt x="4500063" y="0"/>
                </a:lnTo>
                <a:lnTo>
                  <a:pt x="4500063" y="4331312"/>
                </a:lnTo>
                <a:lnTo>
                  <a:pt x="0" y="43313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011901" y="15825486"/>
            <a:ext cx="4019518" cy="2494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s'écarte des attentes du soin ou de l'accompagnement ou des résultats attendus,</a:t>
            </a:r>
          </a:p>
        </p:txBody>
      </p:sp>
      <p:sp>
        <p:nvSpPr>
          <p:cNvPr name="Freeform 8" id="8"/>
          <p:cNvSpPr/>
          <p:nvPr/>
        </p:nvSpPr>
        <p:spPr>
          <a:xfrm flipH="true" flipV="true" rot="6500797">
            <a:off x="7881410" y="18198314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688913"/>
                </a:moveTo>
                <a:lnTo>
                  <a:pt x="0" y="688913"/>
                </a:lnTo>
                <a:lnTo>
                  <a:pt x="0" y="0"/>
                </a:lnTo>
                <a:lnTo>
                  <a:pt x="1155409" y="0"/>
                </a:lnTo>
                <a:lnTo>
                  <a:pt x="1155409" y="6889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true" rot="-3938253">
            <a:off x="6989490" y="14781477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0" y="688913"/>
                </a:moveTo>
                <a:lnTo>
                  <a:pt x="1155410" y="688913"/>
                </a:lnTo>
                <a:lnTo>
                  <a:pt x="1155410" y="0"/>
                </a:lnTo>
                <a:lnTo>
                  <a:pt x="0" y="0"/>
                </a:lnTo>
                <a:lnTo>
                  <a:pt x="0" y="688913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5400000">
            <a:off x="2289176" y="15543903"/>
            <a:ext cx="1072311" cy="639365"/>
          </a:xfrm>
          <a:custGeom>
            <a:avLst/>
            <a:gdLst/>
            <a:ahLst/>
            <a:cxnLst/>
            <a:rect r="r" b="b" t="t" l="l"/>
            <a:pathLst>
              <a:path h="639365" w="1072311">
                <a:moveTo>
                  <a:pt x="1072311" y="0"/>
                </a:moveTo>
                <a:lnTo>
                  <a:pt x="0" y="0"/>
                </a:lnTo>
                <a:lnTo>
                  <a:pt x="0" y="639365"/>
                </a:lnTo>
                <a:lnTo>
                  <a:pt x="1072311" y="639365"/>
                </a:lnTo>
                <a:lnTo>
                  <a:pt x="1072311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true" rot="7785721">
            <a:off x="9857817" y="10940840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688913"/>
                </a:moveTo>
                <a:lnTo>
                  <a:pt x="0" y="688913"/>
                </a:lnTo>
                <a:lnTo>
                  <a:pt x="0" y="0"/>
                </a:lnTo>
                <a:lnTo>
                  <a:pt x="1155409" y="0"/>
                </a:lnTo>
                <a:lnTo>
                  <a:pt x="1155409" y="688913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4995410">
            <a:off x="4577069" y="12659810"/>
            <a:ext cx="1155409" cy="688913"/>
          </a:xfrm>
          <a:custGeom>
            <a:avLst/>
            <a:gdLst/>
            <a:ahLst/>
            <a:cxnLst/>
            <a:rect r="r" b="b" t="t" l="l"/>
            <a:pathLst>
              <a:path h="688913" w="1155409">
                <a:moveTo>
                  <a:pt x="1155409" y="0"/>
                </a:moveTo>
                <a:lnTo>
                  <a:pt x="0" y="0"/>
                </a:lnTo>
                <a:lnTo>
                  <a:pt x="0" y="688913"/>
                </a:lnTo>
                <a:lnTo>
                  <a:pt x="1155409" y="688913"/>
                </a:lnTo>
                <a:lnTo>
                  <a:pt x="1155409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3660701">
            <a:off x="-2767785" y="18926023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1042896">
            <a:off x="11814493" y="-1569622"/>
            <a:ext cx="6138851" cy="4189766"/>
          </a:xfrm>
          <a:custGeom>
            <a:avLst/>
            <a:gdLst/>
            <a:ahLst/>
            <a:cxnLst/>
            <a:rect r="r" b="b" t="t" l="l"/>
            <a:pathLst>
              <a:path h="4189766" w="6138851">
                <a:moveTo>
                  <a:pt x="0" y="0"/>
                </a:moveTo>
                <a:lnTo>
                  <a:pt x="6138851" y="0"/>
                </a:lnTo>
                <a:lnTo>
                  <a:pt x="6138851" y="4189766"/>
                </a:lnTo>
                <a:lnTo>
                  <a:pt x="0" y="4189766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393701" y="18167246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72171" y="0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89" y="0"/>
                </a:lnTo>
                <a:lnTo>
                  <a:pt x="4849489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28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960989" y="5442178"/>
            <a:ext cx="14316596" cy="19050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8000">
                <a:solidFill>
                  <a:srgbClr val="F58371"/>
                </a:solidFill>
                <a:latin typeface="Adigiana Toybox"/>
              </a:rPr>
              <a:t>OK, mais </a:t>
            </a:r>
          </a:p>
          <a:p>
            <a:pPr algn="ctr">
              <a:lnSpc>
                <a:spcPts val="7200"/>
              </a:lnSpc>
            </a:pPr>
            <a:r>
              <a:rPr lang="en-US" sz="8000">
                <a:solidFill>
                  <a:srgbClr val="F58371"/>
                </a:solidFill>
                <a:latin typeface="Adigiana Toybox"/>
              </a:rPr>
              <a:t>c'est quoi un "EI"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84368" y="1860594"/>
            <a:ext cx="15469837" cy="2095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4"/>
              </a:lnSpc>
            </a:pPr>
            <a:r>
              <a:rPr lang="en-US" sz="5917">
                <a:solidFill>
                  <a:srgbClr val="2E1E20"/>
                </a:solidFill>
                <a:latin typeface="Adigiana Toybox Bold"/>
              </a:rPr>
              <a:t>Et si on déclarait </a:t>
            </a:r>
          </a:p>
          <a:p>
            <a:pPr algn="ctr">
              <a:lnSpc>
                <a:spcPts val="8564"/>
              </a:lnSpc>
            </a:pPr>
            <a:r>
              <a:rPr lang="en-US" sz="6117">
                <a:solidFill>
                  <a:srgbClr val="2E1E20"/>
                </a:solidFill>
                <a:latin typeface="Adigiana Toybox Bold"/>
              </a:rPr>
              <a:t>les Evènements Indésirables (EI) ?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1345701">
            <a:off x="12338054" y="5387217"/>
            <a:ext cx="1282792" cy="1976193"/>
          </a:xfrm>
          <a:custGeom>
            <a:avLst/>
            <a:gdLst/>
            <a:ahLst/>
            <a:cxnLst/>
            <a:rect r="r" b="b" t="t" l="l"/>
            <a:pathLst>
              <a:path h="1976193" w="1282792">
                <a:moveTo>
                  <a:pt x="0" y="0"/>
                </a:moveTo>
                <a:lnTo>
                  <a:pt x="1282792" y="0"/>
                </a:lnTo>
                <a:lnTo>
                  <a:pt x="1282792" y="1976193"/>
                </a:lnTo>
                <a:lnTo>
                  <a:pt x="0" y="197619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-343795" y="3829256"/>
            <a:ext cx="4355411" cy="4537859"/>
          </a:xfrm>
          <a:custGeom>
            <a:avLst/>
            <a:gdLst/>
            <a:ahLst/>
            <a:cxnLst/>
            <a:rect r="r" b="b" t="t" l="l"/>
            <a:pathLst>
              <a:path h="4537859" w="4355411">
                <a:moveTo>
                  <a:pt x="0" y="0"/>
                </a:moveTo>
                <a:lnTo>
                  <a:pt x="4355411" y="0"/>
                </a:lnTo>
                <a:lnTo>
                  <a:pt x="4355411" y="4537859"/>
                </a:lnTo>
                <a:lnTo>
                  <a:pt x="0" y="4537859"/>
                </a:lnTo>
                <a:lnTo>
                  <a:pt x="0" y="0"/>
                </a:lnTo>
                <a:close/>
              </a:path>
            </a:pathLst>
          </a:custGeom>
          <a:blipFill>
            <a:blip r:embed="rId31"/>
            <a:stretch>
              <a:fillRect l="0" t="0" r="0" b="-2926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638450" y="11247197"/>
            <a:ext cx="4106416" cy="1999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C'est un évènement  défavorable survenant chez une personne accompagnée,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801039" y="11649867"/>
            <a:ext cx="4019518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est associé aux actes de soins ou d'accompagnement,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644388" y="11465488"/>
            <a:ext cx="4019518" cy="1999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qui a ou aurait pu avoir des conséquences pour la personne accompagnée,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748429" y="15678125"/>
            <a:ext cx="3791918" cy="249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5"/>
              </a:lnSpc>
            </a:pPr>
            <a:r>
              <a:rPr lang="en-US" sz="3140">
                <a:solidFill>
                  <a:srgbClr val="2E1E20"/>
                </a:solidFill>
                <a:latin typeface="Arista Pro SemiBold"/>
              </a:rPr>
              <a:t>qui n'est pas lié a l'évolution naturelle de la maladie ou de l'état de dépendance de la personne.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7663" y="8462365"/>
            <a:ext cx="15469837" cy="586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4"/>
              </a:lnSpc>
            </a:pPr>
            <a:r>
              <a:rPr lang="en-US" sz="3517">
                <a:solidFill>
                  <a:srgbClr val="2E1E20"/>
                </a:solidFill>
                <a:latin typeface="Adigiana Toybox"/>
              </a:rPr>
              <a:t>Un Evènement Indésirable répond à plusieurs critères :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841244" y="19843425"/>
            <a:ext cx="14042674" cy="871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Définition tirée du guide "L'analyse des évènements indésirables associés aux soins, HAS, juillet 2021", </a:t>
            </a:r>
          </a:p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adaptée au secteur Médico-social</a:t>
            </a:r>
          </a:p>
          <a:p>
            <a:pPr algn="r">
              <a:lnSpc>
                <a:spcPts val="2358"/>
              </a:lnSpc>
            </a:pPr>
            <a:r>
              <a:rPr lang="en-US" sz="1684">
                <a:solidFill>
                  <a:srgbClr val="2E1E20"/>
                </a:solidFill>
                <a:latin typeface="Now"/>
              </a:rPr>
              <a:t>Travaux de la COP HANDI, QualiREL Santé, 2023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4704580" y="20821834"/>
            <a:ext cx="179338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201559" y="13749812"/>
            <a:ext cx="4660005" cy="4485255"/>
          </a:xfrm>
          <a:custGeom>
            <a:avLst/>
            <a:gdLst/>
            <a:ahLst/>
            <a:cxnLst/>
            <a:rect r="r" b="b" t="t" l="l"/>
            <a:pathLst>
              <a:path h="4485255" w="4660005">
                <a:moveTo>
                  <a:pt x="0" y="0"/>
                </a:moveTo>
                <a:lnTo>
                  <a:pt x="4660005" y="0"/>
                </a:lnTo>
                <a:lnTo>
                  <a:pt x="4660005" y="4485254"/>
                </a:lnTo>
                <a:lnTo>
                  <a:pt x="0" y="4485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993779" y="14116811"/>
            <a:ext cx="4670124" cy="4494994"/>
          </a:xfrm>
          <a:custGeom>
            <a:avLst/>
            <a:gdLst/>
            <a:ahLst/>
            <a:cxnLst/>
            <a:rect r="r" b="b" t="t" l="l"/>
            <a:pathLst>
              <a:path h="4494994" w="4670124">
                <a:moveTo>
                  <a:pt x="0" y="0"/>
                </a:moveTo>
                <a:lnTo>
                  <a:pt x="4670123" y="0"/>
                </a:lnTo>
                <a:lnTo>
                  <a:pt x="4670123" y="4494995"/>
                </a:lnTo>
                <a:lnTo>
                  <a:pt x="0" y="44949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79602" y="8214482"/>
            <a:ext cx="4674762" cy="4499458"/>
          </a:xfrm>
          <a:custGeom>
            <a:avLst/>
            <a:gdLst/>
            <a:ahLst/>
            <a:cxnLst/>
            <a:rect r="r" b="b" t="t" l="l"/>
            <a:pathLst>
              <a:path h="4499458" w="4674762">
                <a:moveTo>
                  <a:pt x="0" y="0"/>
                </a:moveTo>
                <a:lnTo>
                  <a:pt x="4674762" y="0"/>
                </a:lnTo>
                <a:lnTo>
                  <a:pt x="4674762" y="4499458"/>
                </a:lnTo>
                <a:lnTo>
                  <a:pt x="0" y="449945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62401" y="5006888"/>
            <a:ext cx="4578976" cy="4407265"/>
          </a:xfrm>
          <a:custGeom>
            <a:avLst/>
            <a:gdLst/>
            <a:ahLst/>
            <a:cxnLst/>
            <a:rect r="r" b="b" t="t" l="l"/>
            <a:pathLst>
              <a:path h="4407265" w="4578976">
                <a:moveTo>
                  <a:pt x="0" y="0"/>
                </a:moveTo>
                <a:lnTo>
                  <a:pt x="4578976" y="0"/>
                </a:lnTo>
                <a:lnTo>
                  <a:pt x="4578976" y="4407264"/>
                </a:lnTo>
                <a:lnTo>
                  <a:pt x="0" y="44072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383855" y="8457079"/>
            <a:ext cx="4500064" cy="4331311"/>
          </a:xfrm>
          <a:custGeom>
            <a:avLst/>
            <a:gdLst/>
            <a:ahLst/>
            <a:cxnLst/>
            <a:rect r="r" b="b" t="t" l="l"/>
            <a:pathLst>
              <a:path h="4331311" w="4500064">
                <a:moveTo>
                  <a:pt x="0" y="0"/>
                </a:moveTo>
                <a:lnTo>
                  <a:pt x="4500063" y="0"/>
                </a:lnTo>
                <a:lnTo>
                  <a:pt x="4500063" y="4331311"/>
                </a:lnTo>
                <a:lnTo>
                  <a:pt x="0" y="433131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3660701">
            <a:off x="-2970579" y="1739313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042896">
            <a:off x="11814493" y="-1569622"/>
            <a:ext cx="6138851" cy="4189766"/>
          </a:xfrm>
          <a:custGeom>
            <a:avLst/>
            <a:gdLst/>
            <a:ahLst/>
            <a:cxnLst/>
            <a:rect r="r" b="b" t="t" l="l"/>
            <a:pathLst>
              <a:path h="4189766" w="6138851">
                <a:moveTo>
                  <a:pt x="0" y="0"/>
                </a:moveTo>
                <a:lnTo>
                  <a:pt x="6138851" y="0"/>
                </a:lnTo>
                <a:lnTo>
                  <a:pt x="6138851" y="4189766"/>
                </a:lnTo>
                <a:lnTo>
                  <a:pt x="0" y="41897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495365" y="17967592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04874" y="-49123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318223" y="10431134"/>
            <a:ext cx="7267332" cy="34666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OK, mais </a:t>
            </a:r>
          </a:p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à quoi </a:t>
            </a:r>
          </a:p>
          <a:p>
            <a:pPr algn="ctr">
              <a:lnSpc>
                <a:spcPts val="6738"/>
              </a:lnSpc>
            </a:pPr>
            <a:r>
              <a:rPr lang="en-US" sz="7486">
                <a:solidFill>
                  <a:srgbClr val="F58371"/>
                </a:solidFill>
                <a:latin typeface="Adigiana Toybox"/>
              </a:rPr>
              <a:t>ça sert de déclarer</a:t>
            </a:r>
            <a:r>
              <a:rPr lang="en-US" sz="7486">
                <a:solidFill>
                  <a:srgbClr val="F58371"/>
                </a:solidFill>
                <a:latin typeface="Adigiana Toybox"/>
              </a:rPr>
              <a:t> 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1345701">
            <a:off x="10186300" y="12448550"/>
            <a:ext cx="997144" cy="1536141"/>
          </a:xfrm>
          <a:custGeom>
            <a:avLst/>
            <a:gdLst/>
            <a:ahLst/>
            <a:cxnLst/>
            <a:rect r="r" b="b" t="t" l="l"/>
            <a:pathLst>
              <a:path h="1536141" w="997144">
                <a:moveTo>
                  <a:pt x="0" y="0"/>
                </a:moveTo>
                <a:lnTo>
                  <a:pt x="997145" y="0"/>
                </a:lnTo>
                <a:lnTo>
                  <a:pt x="997145" y="1536141"/>
                </a:lnTo>
                <a:lnTo>
                  <a:pt x="0" y="1536141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163140" y="7132309"/>
            <a:ext cx="2720778" cy="2613081"/>
          </a:xfrm>
          <a:custGeom>
            <a:avLst/>
            <a:gdLst/>
            <a:ahLst/>
            <a:cxnLst/>
            <a:rect r="r" b="b" t="t" l="l"/>
            <a:pathLst>
              <a:path h="2613081" w="2720778">
                <a:moveTo>
                  <a:pt x="0" y="0"/>
                </a:moveTo>
                <a:lnTo>
                  <a:pt x="2720778" y="0"/>
                </a:lnTo>
                <a:lnTo>
                  <a:pt x="2720778" y="2613081"/>
                </a:lnTo>
                <a:lnTo>
                  <a:pt x="0" y="2613081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4770191" y="4706694"/>
            <a:ext cx="2953721" cy="1869459"/>
          </a:xfrm>
          <a:custGeom>
            <a:avLst/>
            <a:gdLst/>
            <a:ahLst/>
            <a:cxnLst/>
            <a:rect r="r" b="b" t="t" l="l"/>
            <a:pathLst>
              <a:path h="1869459" w="2953721">
                <a:moveTo>
                  <a:pt x="0" y="0"/>
                </a:moveTo>
                <a:lnTo>
                  <a:pt x="2953721" y="0"/>
                </a:lnTo>
                <a:lnTo>
                  <a:pt x="2953721" y="1869460"/>
                </a:lnTo>
                <a:lnTo>
                  <a:pt x="0" y="186946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036244">
            <a:off x="10556872" y="16663086"/>
            <a:ext cx="1638880" cy="2915725"/>
          </a:xfrm>
          <a:custGeom>
            <a:avLst/>
            <a:gdLst/>
            <a:ahLst/>
            <a:cxnLst/>
            <a:rect r="r" b="b" t="t" l="l"/>
            <a:pathLst>
              <a:path h="2915725" w="1638880">
                <a:moveTo>
                  <a:pt x="0" y="0"/>
                </a:moveTo>
                <a:lnTo>
                  <a:pt x="1638880" y="0"/>
                </a:lnTo>
                <a:lnTo>
                  <a:pt x="1638880" y="2915724"/>
                </a:lnTo>
                <a:lnTo>
                  <a:pt x="0" y="2915724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451070" y="17185250"/>
            <a:ext cx="3503812" cy="2258763"/>
          </a:xfrm>
          <a:custGeom>
            <a:avLst/>
            <a:gdLst/>
            <a:ahLst/>
            <a:cxnLst/>
            <a:rect r="r" b="b" t="t" l="l"/>
            <a:pathLst>
              <a:path h="2258763" w="3503812">
                <a:moveTo>
                  <a:pt x="0" y="0"/>
                </a:moveTo>
                <a:lnTo>
                  <a:pt x="3503813" y="0"/>
                </a:lnTo>
                <a:lnTo>
                  <a:pt x="3503813" y="2258763"/>
                </a:lnTo>
                <a:lnTo>
                  <a:pt x="0" y="2258763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l="-26861" t="0" r="0" b="-4133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978539" y="7319524"/>
            <a:ext cx="1406630" cy="2038594"/>
          </a:xfrm>
          <a:custGeom>
            <a:avLst/>
            <a:gdLst/>
            <a:ahLst/>
            <a:cxnLst/>
            <a:rect r="r" b="b" t="t" l="l"/>
            <a:pathLst>
              <a:path h="2038594" w="1406630">
                <a:moveTo>
                  <a:pt x="0" y="0"/>
                </a:moveTo>
                <a:lnTo>
                  <a:pt x="1406630" y="0"/>
                </a:lnTo>
                <a:lnTo>
                  <a:pt x="1406630" y="2038594"/>
                </a:lnTo>
                <a:lnTo>
                  <a:pt x="0" y="2038594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663775" y="9707290"/>
            <a:ext cx="4106416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promouvoir une culture positive de l'erreur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3024235" y="10543737"/>
            <a:ext cx="3035673" cy="3255413"/>
          </a:xfrm>
          <a:custGeom>
            <a:avLst/>
            <a:gdLst/>
            <a:ahLst/>
            <a:cxnLst/>
            <a:rect r="r" b="b" t="t" l="l"/>
            <a:pathLst>
              <a:path h="3255413" w="3035673">
                <a:moveTo>
                  <a:pt x="0" y="0"/>
                </a:moveTo>
                <a:lnTo>
                  <a:pt x="3035673" y="0"/>
                </a:lnTo>
                <a:lnTo>
                  <a:pt x="3035673" y="3255414"/>
                </a:lnTo>
                <a:lnTo>
                  <a:pt x="0" y="3255414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true" flipV="false" rot="-8427397">
            <a:off x="10252086" y="7124367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true" flipV="false" rot="-3978757">
            <a:off x="12432821" y="13390215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true" flipV="false" rot="4643582">
            <a:off x="450773" y="13451370"/>
            <a:ext cx="2462162" cy="695561"/>
          </a:xfrm>
          <a:custGeom>
            <a:avLst/>
            <a:gdLst/>
            <a:ahLst/>
            <a:cxnLst/>
            <a:rect r="r" b="b" t="t" l="l"/>
            <a:pathLst>
              <a:path h="695561" w="2462162">
                <a:moveTo>
                  <a:pt x="2462162" y="0"/>
                </a:moveTo>
                <a:lnTo>
                  <a:pt x="0" y="0"/>
                </a:lnTo>
                <a:lnTo>
                  <a:pt x="0" y="695561"/>
                </a:lnTo>
                <a:lnTo>
                  <a:pt x="2462162" y="695561"/>
                </a:lnTo>
                <a:lnTo>
                  <a:pt x="2462162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3661822">
            <a:off x="7290143" y="15682486"/>
            <a:ext cx="1085847" cy="2052289"/>
          </a:xfrm>
          <a:custGeom>
            <a:avLst/>
            <a:gdLst/>
            <a:ahLst/>
            <a:cxnLst/>
            <a:rect r="r" b="b" t="t" l="l"/>
            <a:pathLst>
              <a:path h="2052289" w="1085847">
                <a:moveTo>
                  <a:pt x="0" y="0"/>
                </a:moveTo>
                <a:lnTo>
                  <a:pt x="1085847" y="0"/>
                </a:lnTo>
                <a:lnTo>
                  <a:pt x="1085847" y="2052288"/>
                </a:lnTo>
                <a:lnTo>
                  <a:pt x="0" y="2052288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-174918" y="2178453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6059908" y="6076829"/>
            <a:ext cx="3944953" cy="2447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74"/>
              </a:lnSpc>
            </a:pPr>
            <a:r>
              <a:rPr lang="en-US" sz="3099">
                <a:solidFill>
                  <a:srgbClr val="2E1E20"/>
                </a:solidFill>
                <a:latin typeface="Arista Pro SemiBold"/>
              </a:rPr>
              <a:t>A alerter en cas de dysfonctionnement et éviter que </a:t>
            </a:r>
          </a:p>
          <a:p>
            <a:pPr algn="ctr">
              <a:lnSpc>
                <a:spcPts val="3874"/>
              </a:lnSpc>
            </a:pPr>
            <a:r>
              <a:rPr lang="en-US" sz="3099">
                <a:solidFill>
                  <a:srgbClr val="2E1E20"/>
                </a:solidFill>
                <a:latin typeface="Arista Pro SemiBold"/>
              </a:rPr>
              <a:t>l'évènement ne se reproduise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0684873" y="9480718"/>
            <a:ext cx="4019518" cy="2494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analyser et comprendre pourquoi l'évènement indésirable </a:t>
            </a:r>
          </a:p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est survenu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2451070" y="15204580"/>
            <a:ext cx="4083529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protéger les personnes accompagnées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39302" y="15462522"/>
            <a:ext cx="4019518" cy="150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7"/>
              </a:lnSpc>
            </a:pPr>
            <a:r>
              <a:rPr lang="en-US" sz="3141">
                <a:solidFill>
                  <a:srgbClr val="2E1E20"/>
                </a:solidFill>
                <a:latin typeface="Arista Pro SemiBold"/>
              </a:rPr>
              <a:t>A améliorer et sécuriser les pratiques professionnelles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-1821231" y="20394536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4704391" y="20790109"/>
            <a:ext cx="179338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3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-8887513">
            <a:off x="3539270" y="6385053"/>
            <a:ext cx="1223723" cy="2312878"/>
          </a:xfrm>
          <a:custGeom>
            <a:avLst/>
            <a:gdLst/>
            <a:ahLst/>
            <a:cxnLst/>
            <a:rect r="r" b="b" t="t" l="l"/>
            <a:pathLst>
              <a:path h="2312878" w="1223723">
                <a:moveTo>
                  <a:pt x="0" y="0"/>
                </a:moveTo>
                <a:lnTo>
                  <a:pt x="1223723" y="0"/>
                </a:lnTo>
                <a:lnTo>
                  <a:pt x="1223723" y="2312878"/>
                </a:lnTo>
                <a:lnTo>
                  <a:pt x="0" y="2312878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10319440" y="-2694026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1" y="0"/>
                </a:lnTo>
                <a:lnTo>
                  <a:pt x="7295131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45400" y="19341664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464" y="-204563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537010" y="2057151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62912" y="4304622"/>
            <a:ext cx="10475148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F58371"/>
                </a:solidFill>
                <a:latin typeface="Adigiana Toybox"/>
              </a:rPr>
              <a:t>Ok, mais quelles sont les étapes après la déclaration ?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053833" y="13889630"/>
            <a:ext cx="3520959" cy="3388923"/>
          </a:xfrm>
          <a:custGeom>
            <a:avLst/>
            <a:gdLst/>
            <a:ahLst/>
            <a:cxnLst/>
            <a:rect r="r" b="b" t="t" l="l"/>
            <a:pathLst>
              <a:path h="3388923" w="3520959">
                <a:moveTo>
                  <a:pt x="0" y="0"/>
                </a:moveTo>
                <a:lnTo>
                  <a:pt x="3520959" y="0"/>
                </a:lnTo>
                <a:lnTo>
                  <a:pt x="3520959" y="3388923"/>
                </a:lnTo>
                <a:lnTo>
                  <a:pt x="0" y="33889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587536" y="8883821"/>
            <a:ext cx="3528605" cy="3396282"/>
          </a:xfrm>
          <a:custGeom>
            <a:avLst/>
            <a:gdLst/>
            <a:ahLst/>
            <a:cxnLst/>
            <a:rect r="r" b="b" t="t" l="l"/>
            <a:pathLst>
              <a:path h="3396282" w="3528605">
                <a:moveTo>
                  <a:pt x="0" y="0"/>
                </a:moveTo>
                <a:lnTo>
                  <a:pt x="3528605" y="0"/>
                </a:lnTo>
                <a:lnTo>
                  <a:pt x="3528605" y="3396283"/>
                </a:lnTo>
                <a:lnTo>
                  <a:pt x="0" y="33962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010841" y="16086009"/>
            <a:ext cx="3532109" cy="3399655"/>
          </a:xfrm>
          <a:custGeom>
            <a:avLst/>
            <a:gdLst/>
            <a:ahLst/>
            <a:cxnLst/>
            <a:rect r="r" b="b" t="t" l="l"/>
            <a:pathLst>
              <a:path h="3399655" w="3532109">
                <a:moveTo>
                  <a:pt x="0" y="0"/>
                </a:moveTo>
                <a:lnTo>
                  <a:pt x="3532109" y="0"/>
                </a:lnTo>
                <a:lnTo>
                  <a:pt x="3532109" y="3399655"/>
                </a:lnTo>
                <a:lnTo>
                  <a:pt x="0" y="339965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271346" y="11473907"/>
            <a:ext cx="3459736" cy="3329996"/>
          </a:xfrm>
          <a:custGeom>
            <a:avLst/>
            <a:gdLst/>
            <a:ahLst/>
            <a:cxnLst/>
            <a:rect r="r" b="b" t="t" l="l"/>
            <a:pathLst>
              <a:path h="3329996" w="3459736">
                <a:moveTo>
                  <a:pt x="0" y="0"/>
                </a:moveTo>
                <a:lnTo>
                  <a:pt x="3459737" y="0"/>
                </a:lnTo>
                <a:lnTo>
                  <a:pt x="3459737" y="3329996"/>
                </a:lnTo>
                <a:lnTo>
                  <a:pt x="0" y="332999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04039" y="6000624"/>
            <a:ext cx="3558873" cy="3425415"/>
          </a:xfrm>
          <a:custGeom>
            <a:avLst/>
            <a:gdLst/>
            <a:ahLst/>
            <a:cxnLst/>
            <a:rect r="r" b="b" t="t" l="l"/>
            <a:pathLst>
              <a:path h="3425415" w="3558873">
                <a:moveTo>
                  <a:pt x="0" y="0"/>
                </a:moveTo>
                <a:lnTo>
                  <a:pt x="3558873" y="0"/>
                </a:lnTo>
                <a:lnTo>
                  <a:pt x="3558873" y="3425415"/>
                </a:lnTo>
                <a:lnTo>
                  <a:pt x="0" y="342541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785801" y="7167948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déclaration de l'évènement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954164" y="10009939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L'analyse de l'évènement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621288" y="12147812"/>
            <a:ext cx="2795350" cy="20880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définition et la mise en oeuvre d'actions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416638" y="14781342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communication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494770" y="17240453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suivi du plan d'actions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785801" y="13138905"/>
            <a:ext cx="5433370" cy="5826670"/>
          </a:xfrm>
          <a:custGeom>
            <a:avLst/>
            <a:gdLst/>
            <a:ahLst/>
            <a:cxnLst/>
            <a:rect r="r" b="b" t="t" l="l"/>
            <a:pathLst>
              <a:path h="5826670" w="5433370">
                <a:moveTo>
                  <a:pt x="0" y="0"/>
                </a:moveTo>
                <a:lnTo>
                  <a:pt x="5433370" y="0"/>
                </a:lnTo>
                <a:lnTo>
                  <a:pt x="5433370" y="5826671"/>
                </a:lnTo>
                <a:lnTo>
                  <a:pt x="0" y="5826671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779415" y="5754441"/>
            <a:ext cx="808121" cy="1062504"/>
          </a:xfrm>
          <a:custGeom>
            <a:avLst/>
            <a:gdLst/>
            <a:ahLst/>
            <a:cxnLst/>
            <a:rect r="r" b="b" t="t" l="l"/>
            <a:pathLst>
              <a:path h="1062504" w="808121">
                <a:moveTo>
                  <a:pt x="0" y="0"/>
                </a:moveTo>
                <a:lnTo>
                  <a:pt x="808121" y="0"/>
                </a:lnTo>
                <a:lnTo>
                  <a:pt x="808121" y="1062504"/>
                </a:lnTo>
                <a:lnTo>
                  <a:pt x="0" y="106250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3926912" y="8679772"/>
            <a:ext cx="678874" cy="949166"/>
          </a:xfrm>
          <a:custGeom>
            <a:avLst/>
            <a:gdLst/>
            <a:ahLst/>
            <a:cxnLst/>
            <a:rect r="r" b="b" t="t" l="l"/>
            <a:pathLst>
              <a:path h="949166" w="678874">
                <a:moveTo>
                  <a:pt x="0" y="0"/>
                </a:moveTo>
                <a:lnTo>
                  <a:pt x="678874" y="0"/>
                </a:lnTo>
                <a:lnTo>
                  <a:pt x="678874" y="949167"/>
                </a:lnTo>
                <a:lnTo>
                  <a:pt x="0" y="94916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6639361" y="11027461"/>
            <a:ext cx="615204" cy="1050451"/>
          </a:xfrm>
          <a:custGeom>
            <a:avLst/>
            <a:gdLst/>
            <a:ahLst/>
            <a:cxnLst/>
            <a:rect r="r" b="b" t="t" l="l"/>
            <a:pathLst>
              <a:path h="1050451" w="615204">
                <a:moveTo>
                  <a:pt x="0" y="0"/>
                </a:moveTo>
                <a:lnTo>
                  <a:pt x="615204" y="0"/>
                </a:lnTo>
                <a:lnTo>
                  <a:pt x="615204" y="1050451"/>
                </a:lnTo>
                <a:lnTo>
                  <a:pt x="0" y="1050451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9453518" y="13645164"/>
            <a:ext cx="577589" cy="1037469"/>
          </a:xfrm>
          <a:custGeom>
            <a:avLst/>
            <a:gdLst/>
            <a:ahLst/>
            <a:cxnLst/>
            <a:rect r="r" b="b" t="t" l="l"/>
            <a:pathLst>
              <a:path h="1037469" w="577589">
                <a:moveTo>
                  <a:pt x="0" y="0"/>
                </a:moveTo>
                <a:lnTo>
                  <a:pt x="577589" y="0"/>
                </a:lnTo>
                <a:lnTo>
                  <a:pt x="577589" y="1037469"/>
                </a:lnTo>
                <a:lnTo>
                  <a:pt x="0" y="1037469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2420178" y="15942009"/>
            <a:ext cx="713435" cy="962753"/>
          </a:xfrm>
          <a:custGeom>
            <a:avLst/>
            <a:gdLst/>
            <a:ahLst/>
            <a:cxnLst/>
            <a:rect r="r" b="b" t="t" l="l"/>
            <a:pathLst>
              <a:path h="962753" w="713435">
                <a:moveTo>
                  <a:pt x="0" y="0"/>
                </a:moveTo>
                <a:lnTo>
                  <a:pt x="713435" y="0"/>
                </a:lnTo>
                <a:lnTo>
                  <a:pt x="713435" y="962753"/>
                </a:lnTo>
                <a:lnTo>
                  <a:pt x="0" y="962753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-104624" y="1814312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251061" y="8807621"/>
            <a:ext cx="6186999" cy="20076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69"/>
              </a:lnSpc>
            </a:pPr>
            <a:r>
              <a:rPr lang="en-US" sz="3835">
                <a:solidFill>
                  <a:srgbClr val="2E1E20"/>
                </a:solidFill>
                <a:latin typeface="Adigiana Toybox"/>
              </a:rPr>
              <a:t>La gestion des évènements indésirables se compose de 5 étapes :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684867" y="20716162"/>
            <a:ext cx="181570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397835" y="-2276043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0" y="0"/>
                </a:lnTo>
                <a:lnTo>
                  <a:pt x="7295130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32814" y="16847141"/>
            <a:ext cx="14254372" cy="3741773"/>
          </a:xfrm>
          <a:custGeom>
            <a:avLst/>
            <a:gdLst/>
            <a:ahLst/>
            <a:cxnLst/>
            <a:rect r="r" b="b" t="t" l="l"/>
            <a:pathLst>
              <a:path h="3741773" w="14254372">
                <a:moveTo>
                  <a:pt x="0" y="0"/>
                </a:moveTo>
                <a:lnTo>
                  <a:pt x="14254372" y="0"/>
                </a:lnTo>
                <a:lnTo>
                  <a:pt x="14254372" y="3741773"/>
                </a:lnTo>
                <a:lnTo>
                  <a:pt x="0" y="37417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045400" y="19341664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2791" y="-208162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1770772" y="2055081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1448747" y="13441334"/>
            <a:ext cx="3528605" cy="3396282"/>
          </a:xfrm>
          <a:custGeom>
            <a:avLst/>
            <a:gdLst/>
            <a:ahLst/>
            <a:cxnLst/>
            <a:rect r="r" b="b" t="t" l="l"/>
            <a:pathLst>
              <a:path h="3396282" w="3528605">
                <a:moveTo>
                  <a:pt x="0" y="0"/>
                </a:moveTo>
                <a:lnTo>
                  <a:pt x="3528604" y="0"/>
                </a:lnTo>
                <a:lnTo>
                  <a:pt x="3528604" y="3396282"/>
                </a:lnTo>
                <a:lnTo>
                  <a:pt x="0" y="33962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404039" y="8785678"/>
            <a:ext cx="14254372" cy="3741773"/>
          </a:xfrm>
          <a:custGeom>
            <a:avLst/>
            <a:gdLst/>
            <a:ahLst/>
            <a:cxnLst/>
            <a:rect r="r" b="b" t="t" l="l"/>
            <a:pathLst>
              <a:path h="3741773" w="14254372">
                <a:moveTo>
                  <a:pt x="14254372" y="0"/>
                </a:moveTo>
                <a:lnTo>
                  <a:pt x="0" y="0"/>
                </a:lnTo>
                <a:lnTo>
                  <a:pt x="0" y="3741773"/>
                </a:lnTo>
                <a:lnTo>
                  <a:pt x="14254372" y="3741773"/>
                </a:lnTo>
                <a:lnTo>
                  <a:pt x="1425437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04039" y="5754441"/>
            <a:ext cx="3603104" cy="3467987"/>
          </a:xfrm>
          <a:custGeom>
            <a:avLst/>
            <a:gdLst/>
            <a:ahLst/>
            <a:cxnLst/>
            <a:rect r="r" b="b" t="t" l="l"/>
            <a:pathLst>
              <a:path h="3467987" w="3603104">
                <a:moveTo>
                  <a:pt x="0" y="0"/>
                </a:moveTo>
                <a:lnTo>
                  <a:pt x="3603104" y="0"/>
                </a:lnTo>
                <a:lnTo>
                  <a:pt x="3603104" y="3467987"/>
                </a:lnTo>
                <a:lnTo>
                  <a:pt x="0" y="346798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779415" y="5423700"/>
            <a:ext cx="808121" cy="1062504"/>
          </a:xfrm>
          <a:custGeom>
            <a:avLst/>
            <a:gdLst/>
            <a:ahLst/>
            <a:cxnLst/>
            <a:rect r="r" b="b" t="t" l="l"/>
            <a:pathLst>
              <a:path h="1062504" w="808121">
                <a:moveTo>
                  <a:pt x="0" y="0"/>
                </a:moveTo>
                <a:lnTo>
                  <a:pt x="808121" y="0"/>
                </a:lnTo>
                <a:lnTo>
                  <a:pt x="808121" y="1062504"/>
                </a:lnTo>
                <a:lnTo>
                  <a:pt x="0" y="106250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741963" y="13002751"/>
            <a:ext cx="678874" cy="949166"/>
          </a:xfrm>
          <a:custGeom>
            <a:avLst/>
            <a:gdLst/>
            <a:ahLst/>
            <a:cxnLst/>
            <a:rect r="r" b="b" t="t" l="l"/>
            <a:pathLst>
              <a:path h="949166" w="678874">
                <a:moveTo>
                  <a:pt x="0" y="0"/>
                </a:moveTo>
                <a:lnTo>
                  <a:pt x="678874" y="0"/>
                </a:lnTo>
                <a:lnTo>
                  <a:pt x="678874" y="949166"/>
                </a:lnTo>
                <a:lnTo>
                  <a:pt x="0" y="949166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04039" y="14538640"/>
            <a:ext cx="1095690" cy="499909"/>
          </a:xfrm>
          <a:custGeom>
            <a:avLst/>
            <a:gdLst/>
            <a:ahLst/>
            <a:cxnLst/>
            <a:rect r="r" b="b" t="t" l="l"/>
            <a:pathLst>
              <a:path h="499909" w="1095690">
                <a:moveTo>
                  <a:pt x="0" y="0"/>
                </a:moveTo>
                <a:lnTo>
                  <a:pt x="1095690" y="0"/>
                </a:lnTo>
                <a:lnTo>
                  <a:pt x="1095690" y="499909"/>
                </a:lnTo>
                <a:lnTo>
                  <a:pt x="0" y="499909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843916" y="6838629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déclaration de l'évènement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815374" y="14434806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L'analyse de l'évènement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-104624" y="1814312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14891" y="4328580"/>
            <a:ext cx="13743520" cy="7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9"/>
              </a:lnSpc>
            </a:pPr>
            <a:r>
              <a:rPr lang="en-US" sz="4135">
                <a:solidFill>
                  <a:srgbClr val="F58371"/>
                </a:solidFill>
                <a:latin typeface="Adigiana Toybox"/>
              </a:rPr>
              <a:t>Les étapes de la gestion des évènements indésirables...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195614" y="6365058"/>
            <a:ext cx="10415110" cy="1772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Tous les professionnels peuvent déclarer un Evènement Indésirable, en utilisant le support mis à disposition au sein de la structure.  </a:t>
            </a:r>
          </a:p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Cette déclaration permet d'alerter et de lancer une démarche d'analyse et de retour d'expérience. 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84779" y="9245724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14891" y="12754899"/>
            <a:ext cx="10822776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 temps d'analyse permet, à partir de la reconstitution des faits, d'identifier les causes ayant contribué à la survenue de l'évènement.  L'analyse se réalise TOUJOURS dans un climat bienveillant.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368149" y="17356728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74270" y="14188792"/>
            <a:ext cx="8618425" cy="12030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7"/>
              </a:lnSpc>
              <a:spcBef>
                <a:spcPct val="0"/>
              </a:spcBef>
            </a:pPr>
            <a:r>
              <a:rPr lang="en-US" sz="2550">
                <a:solidFill>
                  <a:srgbClr val="F58371"/>
                </a:solidFill>
                <a:latin typeface="Now Bold"/>
              </a:rPr>
              <a:t>L'IMPORTANT N'EST PAS DE SAVOIR QUI A FAIT QUOI, MAIS DE COMPRENDRE POURQUOI L'ORGANISATION N'A PAS BIEN FONCTIONNÉ !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43916" y="15471873"/>
            <a:ext cx="10451017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rista Pro SemiBold"/>
              </a:rPr>
              <a:t>A noter que certains évènements indésirables font l'objet d'une analyse systémique en équipe, en fonction de leur niveau de gravité et de leur fréquence.</a:t>
            </a:r>
          </a:p>
        </p:txBody>
      </p:sp>
      <p:sp>
        <p:nvSpPr>
          <p:cNvPr name="Freeform 24" id="24"/>
          <p:cNvSpPr/>
          <p:nvPr/>
        </p:nvSpPr>
        <p:spPr>
          <a:xfrm flipH="true" flipV="false" rot="0">
            <a:off x="10292695" y="14543511"/>
            <a:ext cx="1123550" cy="512620"/>
          </a:xfrm>
          <a:custGeom>
            <a:avLst/>
            <a:gdLst/>
            <a:ahLst/>
            <a:cxnLst/>
            <a:rect r="r" b="b" t="t" l="l"/>
            <a:pathLst>
              <a:path h="512620" w="1123550">
                <a:moveTo>
                  <a:pt x="1123550" y="0"/>
                </a:moveTo>
                <a:lnTo>
                  <a:pt x="0" y="0"/>
                </a:lnTo>
                <a:lnTo>
                  <a:pt x="0" y="512620"/>
                </a:lnTo>
                <a:lnTo>
                  <a:pt x="1123550" y="512620"/>
                </a:lnTo>
                <a:lnTo>
                  <a:pt x="112355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4683825" y="20753024"/>
            <a:ext cx="183654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5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0">
            <a:off x="12545823" y="7910778"/>
            <a:ext cx="2064901" cy="2214371"/>
          </a:xfrm>
          <a:custGeom>
            <a:avLst/>
            <a:gdLst/>
            <a:ahLst/>
            <a:cxnLst/>
            <a:rect r="r" b="b" t="t" l="l"/>
            <a:pathLst>
              <a:path h="2214371" w="2064901">
                <a:moveTo>
                  <a:pt x="0" y="0"/>
                </a:moveTo>
                <a:lnTo>
                  <a:pt x="2064901" y="0"/>
                </a:lnTo>
                <a:lnTo>
                  <a:pt x="2064901" y="2214370"/>
                </a:lnTo>
                <a:lnTo>
                  <a:pt x="0" y="2214370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12545823" y="15699458"/>
            <a:ext cx="2064901" cy="2214371"/>
          </a:xfrm>
          <a:custGeom>
            <a:avLst/>
            <a:gdLst/>
            <a:ahLst/>
            <a:cxnLst/>
            <a:rect r="r" b="b" t="t" l="l"/>
            <a:pathLst>
              <a:path h="2214371" w="2064901">
                <a:moveTo>
                  <a:pt x="0" y="0"/>
                </a:moveTo>
                <a:lnTo>
                  <a:pt x="2064901" y="0"/>
                </a:lnTo>
                <a:lnTo>
                  <a:pt x="2064901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397835" y="-2276043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0" y="0"/>
                </a:lnTo>
                <a:lnTo>
                  <a:pt x="7295130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152515" y="15683802"/>
            <a:ext cx="19732431" cy="5179763"/>
          </a:xfrm>
          <a:custGeom>
            <a:avLst/>
            <a:gdLst/>
            <a:ahLst/>
            <a:cxnLst/>
            <a:rect r="r" b="b" t="t" l="l"/>
            <a:pathLst>
              <a:path h="5179763" w="19732431">
                <a:moveTo>
                  <a:pt x="0" y="0"/>
                </a:moveTo>
                <a:lnTo>
                  <a:pt x="19732431" y="0"/>
                </a:lnTo>
                <a:lnTo>
                  <a:pt x="19732431" y="5179763"/>
                </a:lnTo>
                <a:lnTo>
                  <a:pt x="0" y="51797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972148" y="19257730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40"/>
                </a:lnTo>
                <a:lnTo>
                  <a:pt x="0" y="42525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8806" y="-159302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1271196" y="20542480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90253" y="12091233"/>
            <a:ext cx="3532109" cy="3399655"/>
          </a:xfrm>
          <a:custGeom>
            <a:avLst/>
            <a:gdLst/>
            <a:ahLst/>
            <a:cxnLst/>
            <a:rect r="r" b="b" t="t" l="l"/>
            <a:pathLst>
              <a:path h="3399655" w="3532109">
                <a:moveTo>
                  <a:pt x="0" y="0"/>
                </a:moveTo>
                <a:lnTo>
                  <a:pt x="3532109" y="0"/>
                </a:lnTo>
                <a:lnTo>
                  <a:pt x="3532109" y="3399655"/>
                </a:lnTo>
                <a:lnTo>
                  <a:pt x="0" y="339965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22634" y="8432489"/>
            <a:ext cx="3520959" cy="3388923"/>
          </a:xfrm>
          <a:custGeom>
            <a:avLst/>
            <a:gdLst/>
            <a:ahLst/>
            <a:cxnLst/>
            <a:rect r="r" b="b" t="t" l="l"/>
            <a:pathLst>
              <a:path h="3388923" w="3520959">
                <a:moveTo>
                  <a:pt x="0" y="0"/>
                </a:moveTo>
                <a:lnTo>
                  <a:pt x="3520959" y="0"/>
                </a:lnTo>
                <a:lnTo>
                  <a:pt x="3520959" y="3388924"/>
                </a:lnTo>
                <a:lnTo>
                  <a:pt x="0" y="338892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22634" y="4931043"/>
            <a:ext cx="3459736" cy="3329996"/>
          </a:xfrm>
          <a:custGeom>
            <a:avLst/>
            <a:gdLst/>
            <a:ahLst/>
            <a:cxnLst/>
            <a:rect r="r" b="b" t="t" l="l"/>
            <a:pathLst>
              <a:path h="3329996" w="3459736">
                <a:moveTo>
                  <a:pt x="0" y="0"/>
                </a:moveTo>
                <a:lnTo>
                  <a:pt x="3459736" y="0"/>
                </a:lnTo>
                <a:lnTo>
                  <a:pt x="3459736" y="3329996"/>
                </a:lnTo>
                <a:lnTo>
                  <a:pt x="0" y="332999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3660701">
            <a:off x="-2624250" y="18482584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8" y="0"/>
                </a:lnTo>
                <a:lnTo>
                  <a:pt x="7218058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876673" y="4843067"/>
            <a:ext cx="615204" cy="1050451"/>
          </a:xfrm>
          <a:custGeom>
            <a:avLst/>
            <a:gdLst/>
            <a:ahLst/>
            <a:cxnLst/>
            <a:rect r="r" b="b" t="t" l="l"/>
            <a:pathLst>
              <a:path h="1050451" w="615204">
                <a:moveTo>
                  <a:pt x="0" y="0"/>
                </a:moveTo>
                <a:lnTo>
                  <a:pt x="615204" y="0"/>
                </a:lnTo>
                <a:lnTo>
                  <a:pt x="615204" y="1050451"/>
                </a:lnTo>
                <a:lnTo>
                  <a:pt x="0" y="105045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999590" y="8399513"/>
            <a:ext cx="577589" cy="1037469"/>
          </a:xfrm>
          <a:custGeom>
            <a:avLst/>
            <a:gdLst/>
            <a:ahLst/>
            <a:cxnLst/>
            <a:rect r="r" b="b" t="t" l="l"/>
            <a:pathLst>
              <a:path h="1037469" w="577589">
                <a:moveTo>
                  <a:pt x="0" y="0"/>
                </a:moveTo>
                <a:lnTo>
                  <a:pt x="577589" y="0"/>
                </a:lnTo>
                <a:lnTo>
                  <a:pt x="577589" y="1037469"/>
                </a:lnTo>
                <a:lnTo>
                  <a:pt x="0" y="103746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931667" y="12078588"/>
            <a:ext cx="713435" cy="962753"/>
          </a:xfrm>
          <a:custGeom>
            <a:avLst/>
            <a:gdLst/>
            <a:ahLst/>
            <a:cxnLst/>
            <a:rect r="r" b="b" t="t" l="l"/>
            <a:pathLst>
              <a:path h="962753" w="713435">
                <a:moveTo>
                  <a:pt x="0" y="0"/>
                </a:moveTo>
                <a:lnTo>
                  <a:pt x="713435" y="0"/>
                </a:lnTo>
                <a:lnTo>
                  <a:pt x="713435" y="962753"/>
                </a:lnTo>
                <a:lnTo>
                  <a:pt x="0" y="962753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922446" y="6084086"/>
            <a:ext cx="2795350" cy="1475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54"/>
              </a:lnSpc>
            </a:pPr>
            <a:r>
              <a:rPr lang="en-US" sz="3083">
                <a:solidFill>
                  <a:srgbClr val="2E1E20"/>
                </a:solidFill>
                <a:latin typeface="Arista Pro SemiBold"/>
              </a:rPr>
              <a:t>La définition et la mise en oeuvre d'actions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22446" y="9570332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communication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0" y="1680406"/>
            <a:ext cx="15469837" cy="2192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Et si on déclarait </a:t>
            </a:r>
          </a:p>
          <a:p>
            <a:pPr algn="ctr">
              <a:lnSpc>
                <a:spcPts val="8844"/>
              </a:lnSpc>
            </a:pPr>
            <a:r>
              <a:rPr lang="en-US" sz="6317">
                <a:solidFill>
                  <a:srgbClr val="2E1E20"/>
                </a:solidFill>
                <a:latin typeface="Adigiana Toybox"/>
              </a:rPr>
              <a:t>les évènements indésirables 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4490" y="3967022"/>
            <a:ext cx="14295426" cy="7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9"/>
              </a:lnSpc>
            </a:pPr>
            <a:r>
              <a:rPr lang="en-US" sz="4135">
                <a:solidFill>
                  <a:srgbClr val="F58371"/>
                </a:solidFill>
                <a:latin typeface="Adigiana Toybox"/>
              </a:rPr>
              <a:t>Les étapes de la gestion des évènements indésirables...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436133" y="5909606"/>
            <a:ext cx="10307404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A l’issue de l’analyse, des actions d’amélioration sont définies, afin d'éviter que l'évènement ne se reproduise. Ces actions pourront être priorisées.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84779" y="13452297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suivi du plan d'actions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272512" y="8772056"/>
            <a:ext cx="10307404" cy="2649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Les actions d’amélioration déployées sont communiquées aux professionnels, au Conseil de la Vie Sociale et autres instances de la structure. </a:t>
            </a:r>
          </a:p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Par ailleurs, un retour d'informations est réalisé à la personne concernée/à l'équipe afin d'expliquer quelles sont les suites de l'analyse de l'évènement indésirable.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3499" y="12053133"/>
            <a:ext cx="10416417" cy="3539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Le suivi du plan d'actions repose sur la définition :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</a:t>
            </a:r>
            <a:r>
              <a:rPr lang="en-US" sz="2799">
                <a:solidFill>
                  <a:srgbClr val="2E1E20"/>
                </a:solidFill>
                <a:latin typeface="Arista Pro SemiBold"/>
              </a:rPr>
              <a:t>'un responsable par action d’amélioration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d'échéances précises</a:t>
            </a:r>
          </a:p>
          <a:p>
            <a:pPr algn="just" marL="604519" indent="-302259" lvl="1">
              <a:lnSpc>
                <a:spcPts val="3499"/>
              </a:lnSpc>
              <a:buFont typeface="Arial"/>
              <a:buChar char="•"/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d' indicateurs de suivi (action à faire, en cours, réalisé, à ré-évaluer...)</a:t>
            </a:r>
          </a:p>
          <a:p>
            <a:pPr algn="just">
              <a:lnSpc>
                <a:spcPts val="3513"/>
              </a:lnSpc>
            </a:pPr>
            <a:r>
              <a:rPr lang="en-US" sz="2810">
                <a:solidFill>
                  <a:srgbClr val="2E1E20"/>
                </a:solidFill>
                <a:latin typeface="Arista Pro SemiBold"/>
              </a:rPr>
              <a:t>Il est important de suivre et d'évaluer la pertinence des actions à plus ou moins long terme afin de vérifier qu'elles diminuent le risque de survenue de l'évènement indésirable.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43537" y="20753024"/>
            <a:ext cx="193477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6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94740" y="16445802"/>
            <a:ext cx="13074926" cy="483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04"/>
              </a:lnSpc>
            </a:pPr>
            <a:r>
              <a:rPr lang="en-US" sz="2717">
                <a:solidFill>
                  <a:srgbClr val="2D2626"/>
                </a:solidFill>
                <a:latin typeface="Arista Pro SemiBold Bold"/>
              </a:rPr>
              <a:t>En pratique, dans notre établissement...</a:t>
            </a:r>
          </a:p>
        </p:txBody>
      </p:sp>
      <p:sp>
        <p:nvSpPr>
          <p:cNvPr name="Freeform 24" id="24"/>
          <p:cNvSpPr/>
          <p:nvPr/>
        </p:nvSpPr>
        <p:spPr>
          <a:xfrm flipH="false" flipV="false" rot="0">
            <a:off x="12816313" y="15755923"/>
            <a:ext cx="1927224" cy="2066728"/>
          </a:xfrm>
          <a:custGeom>
            <a:avLst/>
            <a:gdLst/>
            <a:ahLst/>
            <a:cxnLst/>
            <a:rect r="r" b="b" t="t" l="l"/>
            <a:pathLst>
              <a:path h="2066728" w="1927224">
                <a:moveTo>
                  <a:pt x="0" y="0"/>
                </a:moveTo>
                <a:lnTo>
                  <a:pt x="1927224" y="0"/>
                </a:lnTo>
                <a:lnTo>
                  <a:pt x="1927224" y="2066728"/>
                </a:lnTo>
                <a:lnTo>
                  <a:pt x="0" y="2066728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1042896">
            <a:off x="9156784" y="-1100891"/>
            <a:ext cx="7295131" cy="4978927"/>
          </a:xfrm>
          <a:custGeom>
            <a:avLst/>
            <a:gdLst/>
            <a:ahLst/>
            <a:cxnLst/>
            <a:rect r="r" b="b" t="t" l="l"/>
            <a:pathLst>
              <a:path h="4978927" w="7295131">
                <a:moveTo>
                  <a:pt x="0" y="0"/>
                </a:moveTo>
                <a:lnTo>
                  <a:pt x="7295131" y="0"/>
                </a:lnTo>
                <a:lnTo>
                  <a:pt x="7295131" y="4978927"/>
                </a:lnTo>
                <a:lnTo>
                  <a:pt x="0" y="49789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13285" y="18071167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39734" y="0"/>
            <a:ext cx="4849490" cy="2936542"/>
          </a:xfrm>
          <a:custGeom>
            <a:avLst/>
            <a:gdLst/>
            <a:ahLst/>
            <a:cxnLst/>
            <a:rect r="r" b="b" t="t" l="l"/>
            <a:pathLst>
              <a:path h="2936542" w="4849490">
                <a:moveTo>
                  <a:pt x="0" y="0"/>
                </a:moveTo>
                <a:lnTo>
                  <a:pt x="4849490" y="0"/>
                </a:lnTo>
                <a:lnTo>
                  <a:pt x="4849490" y="2936542"/>
                </a:lnTo>
                <a:lnTo>
                  <a:pt x="0" y="29365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512246" y="20515348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3660701">
            <a:off x="-2767785" y="17408838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4"/>
                </a:lnTo>
                <a:lnTo>
                  <a:pt x="0" y="49263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837620" y="15724970"/>
            <a:ext cx="3532109" cy="3399655"/>
          </a:xfrm>
          <a:custGeom>
            <a:avLst/>
            <a:gdLst/>
            <a:ahLst/>
            <a:cxnLst/>
            <a:rect r="r" b="b" t="t" l="l"/>
            <a:pathLst>
              <a:path h="3399655" w="3532109">
                <a:moveTo>
                  <a:pt x="0" y="0"/>
                </a:moveTo>
                <a:lnTo>
                  <a:pt x="3532110" y="0"/>
                </a:lnTo>
                <a:lnTo>
                  <a:pt x="3532110" y="3399655"/>
                </a:lnTo>
                <a:lnTo>
                  <a:pt x="0" y="339965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345708" y="14690336"/>
            <a:ext cx="4131048" cy="4430078"/>
          </a:xfrm>
          <a:custGeom>
            <a:avLst/>
            <a:gdLst/>
            <a:ahLst/>
            <a:cxnLst/>
            <a:rect r="r" b="b" t="t" l="l"/>
            <a:pathLst>
              <a:path h="4430078" w="4131048">
                <a:moveTo>
                  <a:pt x="0" y="0"/>
                </a:moveTo>
                <a:lnTo>
                  <a:pt x="4131048" y="0"/>
                </a:lnTo>
                <a:lnTo>
                  <a:pt x="4131048" y="4430078"/>
                </a:lnTo>
                <a:lnTo>
                  <a:pt x="0" y="44300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AutoShape 9" id="9"/>
          <p:cNvSpPr/>
          <p:nvPr/>
        </p:nvSpPr>
        <p:spPr>
          <a:xfrm flipH="true">
            <a:off x="7540950" y="6317771"/>
            <a:ext cx="38100" cy="10254925"/>
          </a:xfrm>
          <a:prstGeom prst="line">
            <a:avLst/>
          </a:prstGeom>
          <a:ln cap="flat" w="38100">
            <a:solidFill>
              <a:srgbClr val="000000"/>
            </a:solidFill>
            <a:prstDash val="sysDot"/>
            <a:headEnd type="none" len="sm" w="sm"/>
            <a:tailEnd type="none" len="sm" w="sm"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251015" y="3964029"/>
            <a:ext cx="1049622" cy="2422205"/>
          </a:xfrm>
          <a:custGeom>
            <a:avLst/>
            <a:gdLst/>
            <a:ahLst/>
            <a:cxnLst/>
            <a:rect r="r" b="b" t="t" l="l"/>
            <a:pathLst>
              <a:path h="2422205" w="1049622">
                <a:moveTo>
                  <a:pt x="0" y="0"/>
                </a:moveTo>
                <a:lnTo>
                  <a:pt x="1049622" y="0"/>
                </a:lnTo>
                <a:lnTo>
                  <a:pt x="1049622" y="2422205"/>
                </a:lnTo>
                <a:lnTo>
                  <a:pt x="0" y="242220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67459" t="-45072" r="-49753" b="-233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600957" y="3400365"/>
            <a:ext cx="797821" cy="2776417"/>
          </a:xfrm>
          <a:custGeom>
            <a:avLst/>
            <a:gdLst/>
            <a:ahLst/>
            <a:cxnLst/>
            <a:rect r="r" b="b" t="t" l="l"/>
            <a:pathLst>
              <a:path h="2776417" w="797821">
                <a:moveTo>
                  <a:pt x="0" y="0"/>
                </a:moveTo>
                <a:lnTo>
                  <a:pt x="797821" y="0"/>
                </a:lnTo>
                <a:lnTo>
                  <a:pt x="797821" y="2776417"/>
                </a:lnTo>
                <a:lnTo>
                  <a:pt x="0" y="27764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41426" t="-45700" r="-253424" b="-679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45639" y="6187010"/>
            <a:ext cx="3603104" cy="3467987"/>
          </a:xfrm>
          <a:custGeom>
            <a:avLst/>
            <a:gdLst/>
            <a:ahLst/>
            <a:cxnLst/>
            <a:rect r="r" b="b" t="t" l="l"/>
            <a:pathLst>
              <a:path h="3467987" w="3603104">
                <a:moveTo>
                  <a:pt x="0" y="0"/>
                </a:moveTo>
                <a:lnTo>
                  <a:pt x="3603104" y="0"/>
                </a:lnTo>
                <a:lnTo>
                  <a:pt x="3603104" y="3467987"/>
                </a:lnTo>
                <a:lnTo>
                  <a:pt x="0" y="346798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834037" y="6042649"/>
            <a:ext cx="808121" cy="1062504"/>
          </a:xfrm>
          <a:custGeom>
            <a:avLst/>
            <a:gdLst/>
            <a:ahLst/>
            <a:cxnLst/>
            <a:rect r="r" b="b" t="t" l="l"/>
            <a:pathLst>
              <a:path h="1062504" w="808121">
                <a:moveTo>
                  <a:pt x="0" y="0"/>
                </a:moveTo>
                <a:lnTo>
                  <a:pt x="808121" y="0"/>
                </a:lnTo>
                <a:lnTo>
                  <a:pt x="808121" y="1062503"/>
                </a:lnTo>
                <a:lnTo>
                  <a:pt x="0" y="10625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9484681" y="6082456"/>
            <a:ext cx="3528605" cy="3396282"/>
          </a:xfrm>
          <a:custGeom>
            <a:avLst/>
            <a:gdLst/>
            <a:ahLst/>
            <a:cxnLst/>
            <a:rect r="r" b="b" t="t" l="l"/>
            <a:pathLst>
              <a:path h="3396282" w="3528605">
                <a:moveTo>
                  <a:pt x="0" y="0"/>
                </a:moveTo>
                <a:lnTo>
                  <a:pt x="3528604" y="0"/>
                </a:lnTo>
                <a:lnTo>
                  <a:pt x="3528604" y="3396282"/>
                </a:lnTo>
                <a:lnTo>
                  <a:pt x="0" y="339628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9851308" y="7470528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L'analyse de l'évènement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0936841" y="6042649"/>
            <a:ext cx="678874" cy="949166"/>
          </a:xfrm>
          <a:custGeom>
            <a:avLst/>
            <a:gdLst/>
            <a:ahLst/>
            <a:cxnLst/>
            <a:rect r="r" b="b" t="t" l="l"/>
            <a:pathLst>
              <a:path h="949166" w="678874">
                <a:moveTo>
                  <a:pt x="0" y="0"/>
                </a:moveTo>
                <a:lnTo>
                  <a:pt x="678874" y="0"/>
                </a:lnTo>
                <a:lnTo>
                  <a:pt x="678874" y="949166"/>
                </a:lnTo>
                <a:lnTo>
                  <a:pt x="0" y="94916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-10699490" y="11870783"/>
            <a:ext cx="16345542" cy="4290705"/>
          </a:xfrm>
          <a:custGeom>
            <a:avLst/>
            <a:gdLst/>
            <a:ahLst/>
            <a:cxnLst/>
            <a:rect r="r" b="b" t="t" l="l"/>
            <a:pathLst>
              <a:path h="4290705" w="16345542">
                <a:moveTo>
                  <a:pt x="0" y="0"/>
                </a:moveTo>
                <a:lnTo>
                  <a:pt x="16345542" y="0"/>
                </a:lnTo>
                <a:lnTo>
                  <a:pt x="16345542" y="4290705"/>
                </a:lnTo>
                <a:lnTo>
                  <a:pt x="0" y="429070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5830132" y="8767926"/>
            <a:ext cx="3459736" cy="3329996"/>
          </a:xfrm>
          <a:custGeom>
            <a:avLst/>
            <a:gdLst/>
            <a:ahLst/>
            <a:cxnLst/>
            <a:rect r="r" b="b" t="t" l="l"/>
            <a:pathLst>
              <a:path h="3329996" w="3459736">
                <a:moveTo>
                  <a:pt x="0" y="0"/>
                </a:moveTo>
                <a:lnTo>
                  <a:pt x="3459736" y="0"/>
                </a:lnTo>
                <a:lnTo>
                  <a:pt x="3459736" y="3329996"/>
                </a:lnTo>
                <a:lnTo>
                  <a:pt x="0" y="332999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7206212" y="8428287"/>
            <a:ext cx="615204" cy="1050451"/>
          </a:xfrm>
          <a:custGeom>
            <a:avLst/>
            <a:gdLst/>
            <a:ahLst/>
            <a:cxnLst/>
            <a:rect r="r" b="b" t="t" l="l"/>
            <a:pathLst>
              <a:path h="1050451" w="615204">
                <a:moveTo>
                  <a:pt x="0" y="0"/>
                </a:moveTo>
                <a:lnTo>
                  <a:pt x="615204" y="0"/>
                </a:lnTo>
                <a:lnTo>
                  <a:pt x="615204" y="1050451"/>
                </a:lnTo>
                <a:lnTo>
                  <a:pt x="0" y="1050451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5837620" y="12336047"/>
            <a:ext cx="3520959" cy="3388923"/>
          </a:xfrm>
          <a:custGeom>
            <a:avLst/>
            <a:gdLst/>
            <a:ahLst/>
            <a:cxnLst/>
            <a:rect r="r" b="b" t="t" l="l"/>
            <a:pathLst>
              <a:path h="3388923" w="3520959">
                <a:moveTo>
                  <a:pt x="0" y="0"/>
                </a:moveTo>
                <a:lnTo>
                  <a:pt x="3520960" y="0"/>
                </a:lnTo>
                <a:lnTo>
                  <a:pt x="3520960" y="3388923"/>
                </a:lnTo>
                <a:lnTo>
                  <a:pt x="0" y="338892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6116139" y="13747698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communication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7225020" y="12651007"/>
            <a:ext cx="577589" cy="1037469"/>
          </a:xfrm>
          <a:custGeom>
            <a:avLst/>
            <a:gdLst/>
            <a:ahLst/>
            <a:cxnLst/>
            <a:rect r="r" b="b" t="t" l="l"/>
            <a:pathLst>
              <a:path h="1037469" w="577589">
                <a:moveTo>
                  <a:pt x="0" y="0"/>
                </a:moveTo>
                <a:lnTo>
                  <a:pt x="577588" y="0"/>
                </a:lnTo>
                <a:lnTo>
                  <a:pt x="577588" y="1037470"/>
                </a:lnTo>
                <a:lnTo>
                  <a:pt x="0" y="103747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7184233" y="16572695"/>
            <a:ext cx="713435" cy="962753"/>
          </a:xfrm>
          <a:custGeom>
            <a:avLst/>
            <a:gdLst/>
            <a:ahLst/>
            <a:cxnLst/>
            <a:rect r="r" b="b" t="t" l="l"/>
            <a:pathLst>
              <a:path h="962753" w="713435">
                <a:moveTo>
                  <a:pt x="0" y="0"/>
                </a:moveTo>
                <a:lnTo>
                  <a:pt x="713434" y="0"/>
                </a:lnTo>
                <a:lnTo>
                  <a:pt x="713434" y="962753"/>
                </a:lnTo>
                <a:lnTo>
                  <a:pt x="0" y="962753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2135815" y="5505979"/>
            <a:ext cx="2607722" cy="2509933"/>
          </a:xfrm>
          <a:custGeom>
            <a:avLst/>
            <a:gdLst/>
            <a:ahLst/>
            <a:cxnLst/>
            <a:rect r="r" b="b" t="t" l="l"/>
            <a:pathLst>
              <a:path h="2509933" w="2607722">
                <a:moveTo>
                  <a:pt x="0" y="0"/>
                </a:moveTo>
                <a:lnTo>
                  <a:pt x="2607722" y="0"/>
                </a:lnTo>
                <a:lnTo>
                  <a:pt x="2607722" y="2509933"/>
                </a:lnTo>
                <a:lnTo>
                  <a:pt x="0" y="25099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48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9836088" y="10126438"/>
            <a:ext cx="3385283" cy="896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799">
                <a:solidFill>
                  <a:srgbClr val="EF978D"/>
                </a:solidFill>
                <a:latin typeface="Arista Pro SemiBold"/>
              </a:rPr>
              <a:t>Validation des actions d'amélioration</a:t>
            </a:r>
          </a:p>
        </p:txBody>
      </p:sp>
      <p:sp>
        <p:nvSpPr>
          <p:cNvPr name="Freeform 26" id="26"/>
          <p:cNvSpPr/>
          <p:nvPr/>
        </p:nvSpPr>
        <p:spPr>
          <a:xfrm flipH="false" flipV="false" rot="-7117506">
            <a:off x="6919010" y="5406037"/>
            <a:ext cx="1369331" cy="2588082"/>
          </a:xfrm>
          <a:custGeom>
            <a:avLst/>
            <a:gdLst/>
            <a:ahLst/>
            <a:cxnLst/>
            <a:rect r="r" b="b" t="t" l="l"/>
            <a:pathLst>
              <a:path h="2588082" w="1369331">
                <a:moveTo>
                  <a:pt x="0" y="0"/>
                </a:moveTo>
                <a:lnTo>
                  <a:pt x="1369330" y="0"/>
                </a:lnTo>
                <a:lnTo>
                  <a:pt x="1369330" y="2588082"/>
                </a:lnTo>
                <a:lnTo>
                  <a:pt x="0" y="2588082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1252149">
            <a:off x="9359126" y="8336035"/>
            <a:ext cx="1223723" cy="2312878"/>
          </a:xfrm>
          <a:custGeom>
            <a:avLst/>
            <a:gdLst/>
            <a:ahLst/>
            <a:cxnLst/>
            <a:rect r="r" b="b" t="t" l="l"/>
            <a:pathLst>
              <a:path h="2312878" w="1223723">
                <a:moveTo>
                  <a:pt x="0" y="0"/>
                </a:moveTo>
                <a:lnTo>
                  <a:pt x="1223723" y="0"/>
                </a:lnTo>
                <a:lnTo>
                  <a:pt x="1223723" y="2312878"/>
                </a:lnTo>
                <a:lnTo>
                  <a:pt x="0" y="2312878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true" rot="-8887513">
            <a:off x="5875038" y="11445415"/>
            <a:ext cx="1223723" cy="2312878"/>
          </a:xfrm>
          <a:custGeom>
            <a:avLst/>
            <a:gdLst/>
            <a:ahLst/>
            <a:cxnLst/>
            <a:rect r="r" b="b" t="t" l="l"/>
            <a:pathLst>
              <a:path h="2312878" w="1223723">
                <a:moveTo>
                  <a:pt x="0" y="2312878"/>
                </a:moveTo>
                <a:lnTo>
                  <a:pt x="1223722" y="2312878"/>
                </a:lnTo>
                <a:lnTo>
                  <a:pt x="1223722" y="0"/>
                </a:lnTo>
                <a:lnTo>
                  <a:pt x="0" y="0"/>
                </a:lnTo>
                <a:lnTo>
                  <a:pt x="0" y="2312878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true" flipV="true" rot="8880847">
            <a:off x="8135577" y="14838873"/>
            <a:ext cx="1223723" cy="2312878"/>
          </a:xfrm>
          <a:custGeom>
            <a:avLst/>
            <a:gdLst/>
            <a:ahLst/>
            <a:cxnLst/>
            <a:rect r="r" b="b" t="t" l="l"/>
            <a:pathLst>
              <a:path h="2312878" w="1223723">
                <a:moveTo>
                  <a:pt x="1223723" y="2312878"/>
                </a:moveTo>
                <a:lnTo>
                  <a:pt x="0" y="2312878"/>
                </a:lnTo>
                <a:lnTo>
                  <a:pt x="0" y="0"/>
                </a:lnTo>
                <a:lnTo>
                  <a:pt x="1223723" y="0"/>
                </a:lnTo>
                <a:lnTo>
                  <a:pt x="1223723" y="2312878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9484681" y="13122049"/>
            <a:ext cx="1327497" cy="1327497"/>
          </a:xfrm>
          <a:custGeom>
            <a:avLst/>
            <a:gdLst/>
            <a:ahLst/>
            <a:cxnLst/>
            <a:rect r="r" b="b" t="t" l="l"/>
            <a:pathLst>
              <a:path h="1327497" w="1327497">
                <a:moveTo>
                  <a:pt x="0" y="0"/>
                </a:moveTo>
                <a:lnTo>
                  <a:pt x="1327497" y="0"/>
                </a:lnTo>
                <a:lnTo>
                  <a:pt x="1327497" y="1327497"/>
                </a:lnTo>
                <a:lnTo>
                  <a:pt x="0" y="1327497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1" id="31"/>
          <p:cNvSpPr txBox="true"/>
          <p:nvPr/>
        </p:nvSpPr>
        <p:spPr>
          <a:xfrm rot="0">
            <a:off x="1176571" y="2795152"/>
            <a:ext cx="15469837" cy="863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024"/>
              </a:lnSpc>
            </a:pPr>
            <a:r>
              <a:rPr lang="en-US" sz="5017">
                <a:solidFill>
                  <a:srgbClr val="2E1E20"/>
                </a:solidFill>
                <a:latin typeface="Adigiana Toybox"/>
              </a:rPr>
              <a:t>En résumé...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4755146" y="20753024"/>
            <a:ext cx="170259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7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2539450" y="4157947"/>
            <a:ext cx="2795350" cy="1400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4"/>
              </a:lnSpc>
            </a:pPr>
            <a:r>
              <a:rPr lang="en-US" sz="2883">
                <a:solidFill>
                  <a:srgbClr val="45A18D"/>
                </a:solidFill>
                <a:latin typeface="Arista Pro SemiBold"/>
              </a:rPr>
              <a:t>Je suis professionnel de terrain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765559" y="4292905"/>
            <a:ext cx="3263796" cy="9437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04"/>
              </a:lnSpc>
            </a:pPr>
            <a:r>
              <a:rPr lang="en-US" sz="2883">
                <a:solidFill>
                  <a:srgbClr val="EF978D"/>
                </a:solidFill>
                <a:latin typeface="Arista Pro SemiBold"/>
              </a:rPr>
              <a:t>Je suis responsable du traitement des EI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49516" y="7375620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La déclaration de l'évènement 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6116139" y="9675953"/>
            <a:ext cx="2795350" cy="1475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54"/>
              </a:lnSpc>
            </a:pPr>
            <a:r>
              <a:rPr lang="en-US" sz="3083">
                <a:solidFill>
                  <a:srgbClr val="2E1E20"/>
                </a:solidFill>
                <a:latin typeface="Arista Pro SemiBold"/>
              </a:rPr>
              <a:t>La définition et la mise en oeuvre d'actions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6162325" y="17743744"/>
            <a:ext cx="2795350" cy="105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04"/>
              </a:lnSpc>
            </a:pPr>
            <a:r>
              <a:rPr lang="en-US" sz="3283">
                <a:solidFill>
                  <a:srgbClr val="2E1E20"/>
                </a:solidFill>
                <a:latin typeface="Arista Pro SemiBold"/>
              </a:rPr>
              <a:t>Le suivi du plan d'actions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090645" y="19448475"/>
            <a:ext cx="12938709" cy="9126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= Eviter que l'évènement ne se reproduise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2397457" y="6167960"/>
            <a:ext cx="2109900" cy="1389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81"/>
              </a:lnSpc>
            </a:pPr>
            <a:r>
              <a:rPr lang="en-US" sz="1745">
                <a:solidFill>
                  <a:srgbClr val="000000"/>
                </a:solidFill>
                <a:latin typeface="Arista Pro SemiBold"/>
              </a:rPr>
              <a:t>en fonction de la gravité et fréquence, une analyse pluriprofessionnels peut être faite.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654550" y="9746489"/>
            <a:ext cx="3385283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799">
                <a:solidFill>
                  <a:srgbClr val="45A18D"/>
                </a:solidFill>
                <a:latin typeface="Arista Pro SemiBold"/>
              </a:rPr>
              <a:t>Participation à la définition des actions  d'amélioration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378322" y="12309984"/>
            <a:ext cx="3844629" cy="458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99"/>
              </a:lnSpc>
            </a:pPr>
            <a:r>
              <a:rPr lang="en-US" sz="2799">
                <a:solidFill>
                  <a:srgbClr val="2E1E20"/>
                </a:solidFill>
                <a:latin typeface="Arista Pro SemiBold"/>
              </a:rPr>
              <a:t>Où avoir l'information ?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936003" y="13220574"/>
            <a:ext cx="3385283" cy="133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799">
                <a:solidFill>
                  <a:srgbClr val="EF978D"/>
                </a:solidFill>
                <a:latin typeface="Arista Pro SemiBold"/>
              </a:rPr>
              <a:t>Etape indispensable : le retour aux personnes concernées 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8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1042896">
            <a:off x="-6145649" y="-4194406"/>
            <a:ext cx="12291299" cy="8388811"/>
          </a:xfrm>
          <a:custGeom>
            <a:avLst/>
            <a:gdLst/>
            <a:ahLst/>
            <a:cxnLst/>
            <a:rect r="r" b="b" t="t" l="l"/>
            <a:pathLst>
              <a:path h="8388811" w="12291299">
                <a:moveTo>
                  <a:pt x="12291298" y="0"/>
                </a:moveTo>
                <a:lnTo>
                  <a:pt x="0" y="0"/>
                </a:lnTo>
                <a:lnTo>
                  <a:pt x="0" y="8388812"/>
                </a:lnTo>
                <a:lnTo>
                  <a:pt x="12291298" y="8388812"/>
                </a:lnTo>
                <a:lnTo>
                  <a:pt x="1229129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13285" y="18071167"/>
            <a:ext cx="3460504" cy="4252539"/>
          </a:xfrm>
          <a:custGeom>
            <a:avLst/>
            <a:gdLst/>
            <a:ahLst/>
            <a:cxnLst/>
            <a:rect r="r" b="b" t="t" l="l"/>
            <a:pathLst>
              <a:path h="4252539" w="3460504">
                <a:moveTo>
                  <a:pt x="0" y="0"/>
                </a:moveTo>
                <a:lnTo>
                  <a:pt x="3460504" y="0"/>
                </a:lnTo>
                <a:lnTo>
                  <a:pt x="3460504" y="4252539"/>
                </a:lnTo>
                <a:lnTo>
                  <a:pt x="0" y="42525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-1303310" y="20442174"/>
            <a:ext cx="14316596" cy="604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04"/>
              </a:lnSpc>
            </a:pPr>
          </a:p>
          <a:p>
            <a:pPr algn="r">
              <a:lnSpc>
                <a:spcPts val="2404"/>
              </a:lnSpc>
            </a:pPr>
            <a:r>
              <a:rPr lang="en-US" sz="1717">
                <a:solidFill>
                  <a:srgbClr val="2E1E20"/>
                </a:solidFill>
                <a:latin typeface="Now"/>
              </a:rPr>
              <a:t>Travaux de la COP HANDI QualiREL Santé, 2023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3660701">
            <a:off x="-2767785" y="19134801"/>
            <a:ext cx="7218058" cy="4926325"/>
          </a:xfrm>
          <a:custGeom>
            <a:avLst/>
            <a:gdLst/>
            <a:ahLst/>
            <a:cxnLst/>
            <a:rect r="r" b="b" t="t" l="l"/>
            <a:pathLst>
              <a:path h="4926325" w="7218058">
                <a:moveTo>
                  <a:pt x="0" y="0"/>
                </a:moveTo>
                <a:lnTo>
                  <a:pt x="7218059" y="0"/>
                </a:lnTo>
                <a:lnTo>
                  <a:pt x="7218059" y="4926325"/>
                </a:lnTo>
                <a:lnTo>
                  <a:pt x="0" y="49263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512000" y="4934251"/>
            <a:ext cx="12938709" cy="4132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Vous souhaitez en savoir plus </a:t>
            </a: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sur la déclaration </a:t>
            </a: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2E1E20"/>
                </a:solidFill>
                <a:latin typeface="Adigiana Toybox"/>
              </a:rPr>
              <a:t>des évènements indésirables </a:t>
            </a:r>
          </a:p>
          <a:p>
            <a:pPr algn="ctr">
              <a:lnSpc>
                <a:spcPts val="3080"/>
              </a:lnSpc>
            </a:pPr>
          </a:p>
          <a:p>
            <a:pPr algn="ctr">
              <a:lnSpc>
                <a:spcPts val="7444"/>
              </a:lnSpc>
            </a:pPr>
            <a:r>
              <a:rPr lang="en-US" sz="5317">
                <a:solidFill>
                  <a:srgbClr val="F58371"/>
                </a:solidFill>
                <a:latin typeface="Adigiana Toybox"/>
              </a:rPr>
              <a:t>Rapprochez-vous de votre encadrement !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105502" y="14126122"/>
            <a:ext cx="5454498" cy="5849327"/>
          </a:xfrm>
          <a:custGeom>
            <a:avLst/>
            <a:gdLst/>
            <a:ahLst/>
            <a:cxnLst/>
            <a:rect r="r" b="b" t="t" l="l"/>
            <a:pathLst>
              <a:path h="5849327" w="5454498">
                <a:moveTo>
                  <a:pt x="0" y="0"/>
                </a:moveTo>
                <a:lnTo>
                  <a:pt x="5454498" y="0"/>
                </a:lnTo>
                <a:lnTo>
                  <a:pt x="5454498" y="5849327"/>
                </a:lnTo>
                <a:lnTo>
                  <a:pt x="0" y="58493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512000" y="11817124"/>
            <a:ext cx="10459753" cy="1661298"/>
            <a:chOff x="0" y="0"/>
            <a:chExt cx="13946337" cy="2215063"/>
          </a:xfrm>
        </p:grpSpPr>
        <p:sp>
          <p:nvSpPr>
            <p:cNvPr name="AutoShape 9" id="9"/>
            <p:cNvSpPr/>
            <p:nvPr/>
          </p:nvSpPr>
          <p:spPr>
            <a:xfrm rot="-17579">
              <a:off x="39" y="35657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-17579">
              <a:off x="39" y="1109144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rot="-17579">
              <a:off x="39" y="2128607"/>
              <a:ext cx="13946260" cy="0"/>
            </a:xfrm>
            <a:prstGeom prst="line">
              <a:avLst/>
            </a:prstGeom>
            <a:ln cap="flat" w="50800">
              <a:solidFill>
                <a:srgbClr val="000000"/>
              </a:solidFill>
              <a:prstDash val="sysDot"/>
              <a:headEnd type="none" len="sm" w="sm"/>
              <a:tailEnd type="none" len="sm" w="sm"/>
            </a:ln>
          </p:spPr>
        </p:sp>
      </p:grpSp>
      <p:sp>
        <p:nvSpPr>
          <p:cNvPr name="Freeform 12" id="12"/>
          <p:cNvSpPr/>
          <p:nvPr/>
        </p:nvSpPr>
        <p:spPr>
          <a:xfrm flipH="false" flipV="false" rot="1345701">
            <a:off x="12685616" y="6591368"/>
            <a:ext cx="877232" cy="1351412"/>
          </a:xfrm>
          <a:custGeom>
            <a:avLst/>
            <a:gdLst/>
            <a:ahLst/>
            <a:cxnLst/>
            <a:rect r="r" b="b" t="t" l="l"/>
            <a:pathLst>
              <a:path h="1351412" w="877232">
                <a:moveTo>
                  <a:pt x="0" y="0"/>
                </a:moveTo>
                <a:lnTo>
                  <a:pt x="877232" y="0"/>
                </a:lnTo>
                <a:lnTo>
                  <a:pt x="877232" y="1351412"/>
                </a:lnTo>
                <a:lnTo>
                  <a:pt x="0" y="13514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1133836" y="465315"/>
            <a:ext cx="4049836" cy="4049836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7CDC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2452" lIns="52452" bIns="52452" rIns="52452"/>
            <a:lstStyle/>
            <a:p>
              <a:pPr algn="ctr">
                <a:lnSpc>
                  <a:spcPts val="4104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862592" y="465315"/>
            <a:ext cx="2592323" cy="1569746"/>
          </a:xfrm>
          <a:custGeom>
            <a:avLst/>
            <a:gdLst/>
            <a:ahLst/>
            <a:cxnLst/>
            <a:rect r="r" b="b" t="t" l="l"/>
            <a:pathLst>
              <a:path h="1569746" w="2592323">
                <a:moveTo>
                  <a:pt x="0" y="0"/>
                </a:moveTo>
                <a:lnTo>
                  <a:pt x="2592324" y="0"/>
                </a:lnTo>
                <a:lnTo>
                  <a:pt x="2592324" y="1569746"/>
                </a:lnTo>
                <a:lnTo>
                  <a:pt x="0" y="15697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862592" y="1626138"/>
            <a:ext cx="2592323" cy="2196405"/>
          </a:xfrm>
          <a:custGeom>
            <a:avLst/>
            <a:gdLst/>
            <a:ahLst/>
            <a:cxnLst/>
            <a:rect r="r" b="b" t="t" l="l"/>
            <a:pathLst>
              <a:path h="2196405" w="2592323">
                <a:moveTo>
                  <a:pt x="0" y="0"/>
                </a:moveTo>
                <a:lnTo>
                  <a:pt x="2592324" y="0"/>
                </a:lnTo>
                <a:lnTo>
                  <a:pt x="2592324" y="2196405"/>
                </a:lnTo>
                <a:lnTo>
                  <a:pt x="0" y="21964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2123828" y="10961601"/>
            <a:ext cx="2000808" cy="2843526"/>
          </a:xfrm>
          <a:custGeom>
            <a:avLst/>
            <a:gdLst/>
            <a:ahLst/>
            <a:cxnLst/>
            <a:rect r="r" b="b" t="t" l="l"/>
            <a:pathLst>
              <a:path h="2843526" w="2000808">
                <a:moveTo>
                  <a:pt x="0" y="0"/>
                </a:moveTo>
                <a:lnTo>
                  <a:pt x="2000808" y="0"/>
                </a:lnTo>
                <a:lnTo>
                  <a:pt x="2000808" y="2843525"/>
                </a:lnTo>
                <a:lnTo>
                  <a:pt x="0" y="284352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754625" y="20753024"/>
            <a:ext cx="171301" cy="366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4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Now"/>
              </a:rPr>
              <a:t>8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3448964" y="9419999"/>
            <a:ext cx="9064780" cy="174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374C79"/>
                </a:solidFill>
                <a:latin typeface="Adigiana Toybox"/>
              </a:rPr>
              <a:t>Nom et coordonnées de la personne à contacter :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76632" y="1751090"/>
            <a:ext cx="3764245" cy="1793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AGISSONS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POUR LA SECURITÉ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825">
                <a:solidFill>
                  <a:srgbClr val="374C79"/>
                </a:solidFill>
                <a:latin typeface="Arista Pro SemiBold"/>
              </a:rPr>
              <a:t>DES PERSONNES ACCOMPAGNÉES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47152" y="3311334"/>
            <a:ext cx="3223203" cy="1078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12"/>
              </a:lnSpc>
              <a:spcBef>
                <a:spcPct val="0"/>
              </a:spcBef>
            </a:pPr>
            <a:r>
              <a:rPr lang="en-US" sz="1930">
                <a:solidFill>
                  <a:srgbClr val="FFFFFF"/>
                </a:solidFill>
                <a:latin typeface="Arista Pro SemiBold"/>
              </a:rPr>
              <a:t>JE SIGNALE, J'ANALYSE, JE PARTAGE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633350" y="1262123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Ajoutez ici le </a:t>
            </a:r>
          </a:p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logo de votre structure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783397" y="15472606"/>
            <a:ext cx="6110187" cy="941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8"/>
              </a:lnSpc>
            </a:pPr>
            <a:r>
              <a:rPr lang="en-US" sz="2684">
                <a:solidFill>
                  <a:srgbClr val="2E1E20"/>
                </a:solidFill>
                <a:latin typeface="Adigiana Toybox"/>
              </a:rPr>
              <a:t>Pour visionner les vidéos associées, flashez le code suivant : 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069138" y="12009790"/>
            <a:ext cx="6110187" cy="709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18"/>
              </a:lnSpc>
            </a:pPr>
            <a:r>
              <a:rPr lang="en-US" sz="2084">
                <a:solidFill>
                  <a:srgbClr val="2E1E20"/>
                </a:solidFill>
                <a:latin typeface="Adigiana Toybox"/>
              </a:rPr>
              <a:t>Photo </a:t>
            </a:r>
          </a:p>
          <a:p>
            <a:pPr algn="ctr">
              <a:lnSpc>
                <a:spcPts val="2918"/>
              </a:lnSpc>
            </a:pPr>
            <a:r>
              <a:rPr lang="en-US" sz="2084">
                <a:solidFill>
                  <a:srgbClr val="2E1E20"/>
                </a:solidFill>
                <a:latin typeface="Adigiana Toybox"/>
              </a:rPr>
              <a:t>Facultative</a:t>
            </a:r>
          </a:p>
        </p:txBody>
      </p:sp>
      <p:grpSp>
        <p:nvGrpSpPr>
          <p:cNvPr name="Group 26" id="26"/>
          <p:cNvGrpSpPr/>
          <p:nvPr/>
        </p:nvGrpSpPr>
        <p:grpSpPr>
          <a:xfrm rot="0">
            <a:off x="9142142" y="16750819"/>
            <a:ext cx="3392699" cy="3392699"/>
            <a:chOff x="0" y="0"/>
            <a:chExt cx="4523598" cy="4523598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4523598" cy="4523598"/>
            </a:xfrm>
            <a:custGeom>
              <a:avLst/>
              <a:gdLst/>
              <a:ahLst/>
              <a:cxnLst/>
              <a:rect r="r" b="b" t="t" l="l"/>
              <a:pathLst>
                <a:path h="4523598" w="4523598">
                  <a:moveTo>
                    <a:pt x="0" y="0"/>
                  </a:moveTo>
                  <a:lnTo>
                    <a:pt x="4523598" y="0"/>
                  </a:lnTo>
                  <a:lnTo>
                    <a:pt x="4523598" y="4523598"/>
                  </a:lnTo>
                  <a:lnTo>
                    <a:pt x="0" y="45235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DAFgoSYwWlY</dc:identifier>
  <dcterms:modified xsi:type="dcterms:W3CDTF">2011-08-01T06:04:30Z</dcterms:modified>
  <cp:revision>1</cp:revision>
  <dc:title>Et si on déclarait les EIG ? Version encadrement</dc:title>
</cp:coreProperties>
</file>